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0" r:id="rId5"/>
  </p:sldMasterIdLst>
  <p:notesMasterIdLst>
    <p:notesMasterId r:id="rId54"/>
  </p:notesMasterIdLst>
  <p:handoutMasterIdLst>
    <p:handoutMasterId r:id="rId55"/>
  </p:handoutMasterIdLst>
  <p:sldIdLst>
    <p:sldId id="256" r:id="rId6"/>
    <p:sldId id="266" r:id="rId7"/>
    <p:sldId id="463" r:id="rId8"/>
    <p:sldId id="464" r:id="rId9"/>
    <p:sldId id="465" r:id="rId10"/>
    <p:sldId id="466" r:id="rId11"/>
    <p:sldId id="403" r:id="rId12"/>
    <p:sldId id="380" r:id="rId13"/>
    <p:sldId id="390" r:id="rId14"/>
    <p:sldId id="391" r:id="rId15"/>
    <p:sldId id="392" r:id="rId16"/>
    <p:sldId id="393" r:id="rId17"/>
    <p:sldId id="387" r:id="rId18"/>
    <p:sldId id="381" r:id="rId19"/>
    <p:sldId id="455" r:id="rId20"/>
    <p:sldId id="383" r:id="rId21"/>
    <p:sldId id="395" r:id="rId22"/>
    <p:sldId id="468" r:id="rId23"/>
    <p:sldId id="478" r:id="rId24"/>
    <p:sldId id="456" r:id="rId25"/>
    <p:sldId id="479" r:id="rId26"/>
    <p:sldId id="396" r:id="rId27"/>
    <p:sldId id="480" r:id="rId28"/>
    <p:sldId id="481" r:id="rId29"/>
    <p:sldId id="398" r:id="rId30"/>
    <p:sldId id="399" r:id="rId31"/>
    <p:sldId id="450" r:id="rId32"/>
    <p:sldId id="441" r:id="rId33"/>
    <p:sldId id="452" r:id="rId34"/>
    <p:sldId id="431" r:id="rId35"/>
    <p:sldId id="446" r:id="rId36"/>
    <p:sldId id="436" r:id="rId37"/>
    <p:sldId id="437" r:id="rId38"/>
    <p:sldId id="438" r:id="rId39"/>
    <p:sldId id="439" r:id="rId40"/>
    <p:sldId id="457" r:id="rId41"/>
    <p:sldId id="473" r:id="rId42"/>
    <p:sldId id="469" r:id="rId43"/>
    <p:sldId id="470" r:id="rId44"/>
    <p:sldId id="471" r:id="rId45"/>
    <p:sldId id="472" r:id="rId46"/>
    <p:sldId id="458" r:id="rId47"/>
    <p:sldId id="474" r:id="rId48"/>
    <p:sldId id="476" r:id="rId49"/>
    <p:sldId id="477" r:id="rId50"/>
    <p:sldId id="482" r:id="rId51"/>
    <p:sldId id="483" r:id="rId52"/>
    <p:sldId id="484" r:id="rId5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00"/>
    <a:srgbClr val="0000FF"/>
    <a:srgbClr val="FF00FF"/>
    <a:srgbClr val="00FFFF"/>
    <a:srgbClr val="FFFFFF"/>
    <a:srgbClr val="CC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97" autoAdjust="0"/>
    <p:restoredTop sz="79704" autoAdjust="0"/>
  </p:normalViewPr>
  <p:slideViewPr>
    <p:cSldViewPr snapToGrid="0" snapToObjects="1">
      <p:cViewPr varScale="1">
        <p:scale>
          <a:sx n="157" d="100"/>
          <a:sy n="157" d="100"/>
        </p:scale>
        <p:origin x="222" y="132"/>
      </p:cViewPr>
      <p:guideLst/>
    </p:cSldViewPr>
  </p:slideViewPr>
  <p:outlineViewPr>
    <p:cViewPr>
      <p:scale>
        <a:sx n="33" d="100"/>
        <a:sy n="33" d="100"/>
      </p:scale>
      <p:origin x="0" y="-1749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279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0A3BF-5727-429C-B26D-C57E88F540E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D16F2-4E7F-4DFC-AA47-EBC4B770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07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8BD71-FD7F-4DC9-8816-A4EDCC9BEC0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C75BE-5F73-4531-9395-4086367AB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7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9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95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98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63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02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37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49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7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12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18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22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38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6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898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996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772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63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287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338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685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09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496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492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914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72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436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882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726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548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914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230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16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841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472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590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247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215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202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929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590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387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41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72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28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87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84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75BE-5F73-4531-9395-4086367ABD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80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FBCE9F-B25E-6F4F-AC3B-3C27B52AD8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7506" y="1720313"/>
            <a:ext cx="5096435" cy="2345181"/>
          </a:xfrm>
        </p:spPr>
        <p:txBody>
          <a:bodyPr lIns="90000" anchor="t" anchorCtr="0"/>
          <a:lstStyle>
            <a:lvl1pPr algn="l">
              <a:defRPr sz="4500" baseline="0">
                <a:solidFill>
                  <a:schemeClr val="tx1"/>
                </a:solidFill>
                <a:latin typeface="Jost* 800 Heavy" pitchFamily="2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68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8A4491-AE85-4E47-B269-E71C22F344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6819B8D-E6DB-7746-B56C-BCDFCF3A1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905" y="1294228"/>
            <a:ext cx="6602144" cy="305461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Ending Slide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64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58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FBCE9F-B25E-6F4F-AC3B-3C27B52AD8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7506" y="1720313"/>
            <a:ext cx="5096435" cy="2345181"/>
          </a:xfrm>
        </p:spPr>
        <p:txBody>
          <a:bodyPr lIns="90000" anchor="t" anchorCtr="0"/>
          <a:lstStyle>
            <a:lvl1pPr algn="l">
              <a:defRPr sz="4500" baseline="0">
                <a:solidFill>
                  <a:schemeClr val="tx1"/>
                </a:solidFill>
                <a:latin typeface="Jost* 800 Heavy" pitchFamily="2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31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9A718C4-A892-9F4D-8AD3-58A92BCEF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396" y="1210235"/>
            <a:ext cx="5836024" cy="3186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Separator Title</a:t>
            </a:r>
            <a:br>
              <a:rPr lang="en-US" dirty="0"/>
            </a:br>
            <a:r>
              <a:rPr lang="en-US" dirty="0"/>
              <a:t>(Additional Design)</a:t>
            </a:r>
          </a:p>
        </p:txBody>
      </p:sp>
    </p:spTree>
    <p:extLst>
      <p:ext uri="{BB962C8B-B14F-4D97-AF65-F5344CB8AC3E}">
        <p14:creationId xmlns:p14="http://schemas.microsoft.com/office/powerpoint/2010/main" val="255121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F2751B2-973A-A842-9030-01303B327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396" y="1210235"/>
            <a:ext cx="5836024" cy="3186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Separator Title</a:t>
            </a:r>
          </a:p>
        </p:txBody>
      </p:sp>
    </p:spTree>
    <p:extLst>
      <p:ext uri="{BB962C8B-B14F-4D97-AF65-F5344CB8AC3E}">
        <p14:creationId xmlns:p14="http://schemas.microsoft.com/office/powerpoint/2010/main" val="1639811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19270FC-23C6-7249-B656-E6C60A8B82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396" y="1210235"/>
            <a:ext cx="5836024" cy="3186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Separator Title</a:t>
            </a:r>
            <a:br>
              <a:rPr lang="en-US" dirty="0"/>
            </a:br>
            <a:r>
              <a:rPr lang="en-US" dirty="0"/>
              <a:t>(Additional Design)</a:t>
            </a:r>
          </a:p>
        </p:txBody>
      </p:sp>
    </p:spTree>
    <p:extLst>
      <p:ext uri="{BB962C8B-B14F-4D97-AF65-F5344CB8AC3E}">
        <p14:creationId xmlns:p14="http://schemas.microsoft.com/office/powerpoint/2010/main" val="4210390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00EA16-6A8F-A74D-AF4D-3343773FE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396" y="1210235"/>
            <a:ext cx="5836024" cy="3186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Separator Title</a:t>
            </a:r>
            <a:br>
              <a:rPr lang="en-US" dirty="0"/>
            </a:br>
            <a:r>
              <a:rPr lang="en-US" dirty="0"/>
              <a:t>(Additional Design)</a:t>
            </a:r>
          </a:p>
        </p:txBody>
      </p:sp>
    </p:spTree>
    <p:extLst>
      <p:ext uri="{BB962C8B-B14F-4D97-AF65-F5344CB8AC3E}">
        <p14:creationId xmlns:p14="http://schemas.microsoft.com/office/powerpoint/2010/main" val="289586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9252CD5-40BC-9348-88F5-4DDDE344B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165" y="1350499"/>
            <a:ext cx="6419635" cy="305269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12683" y="273844"/>
            <a:ext cx="4418037" cy="654624"/>
          </a:xfrm>
        </p:spPr>
        <p:txBody>
          <a:bodyPr>
            <a:normAutofit/>
          </a:bodyPr>
          <a:lstStyle>
            <a:lvl1pPr>
              <a:defRPr sz="25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165" y="1350499"/>
            <a:ext cx="3141881" cy="305269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73365" y="1350499"/>
            <a:ext cx="3157355" cy="305269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710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12683" y="111919"/>
            <a:ext cx="4387557" cy="654624"/>
          </a:xfrm>
        </p:spPr>
        <p:txBody>
          <a:bodyPr>
            <a:normAutofit/>
          </a:bodyPr>
          <a:lstStyle>
            <a:lvl1pPr>
              <a:defRPr sz="25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165" y="1350499"/>
            <a:ext cx="6419635" cy="305269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0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9A718C4-A892-9F4D-8AD3-58A92BCEF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396" y="1210235"/>
            <a:ext cx="5836024" cy="3186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Separator Title</a:t>
            </a:r>
            <a:br>
              <a:rPr lang="en-US" dirty="0"/>
            </a:br>
            <a:r>
              <a:rPr lang="en-US" dirty="0"/>
              <a:t>(Additional Design)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4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899B216-E958-9144-9480-2B52C0A03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396" y="1210235"/>
            <a:ext cx="5836024" cy="3186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Separator Title</a:t>
            </a:r>
            <a:br>
              <a:rPr lang="en-US" dirty="0"/>
            </a:br>
            <a:r>
              <a:rPr lang="en-US" dirty="0"/>
              <a:t>(Additional Design)</a:t>
            </a:r>
          </a:p>
        </p:txBody>
      </p:sp>
    </p:spTree>
    <p:extLst>
      <p:ext uri="{BB962C8B-B14F-4D97-AF65-F5344CB8AC3E}">
        <p14:creationId xmlns:p14="http://schemas.microsoft.com/office/powerpoint/2010/main" val="1826087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8A4491-AE85-4E47-B269-E71C22F344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6819B8D-E6DB-7746-B56C-BCDFCF3A1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905" y="1294228"/>
            <a:ext cx="6602144" cy="305461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Ending Slide</a:t>
            </a:r>
          </a:p>
        </p:txBody>
      </p:sp>
    </p:spTree>
    <p:extLst>
      <p:ext uri="{BB962C8B-B14F-4D97-AF65-F5344CB8AC3E}">
        <p14:creationId xmlns:p14="http://schemas.microsoft.com/office/powerpoint/2010/main" val="2519481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38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F2751B2-973A-A842-9030-01303B327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396" y="1210235"/>
            <a:ext cx="5836024" cy="3186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Separator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99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19270FC-23C6-7249-B656-E6C60A8B82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396" y="1210235"/>
            <a:ext cx="5836024" cy="3186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Separator Title</a:t>
            </a:r>
            <a:br>
              <a:rPr lang="en-US" dirty="0"/>
            </a:br>
            <a:r>
              <a:rPr lang="en-US" dirty="0"/>
              <a:t>(Additional Design)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2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00EA16-6A8F-A74D-AF4D-3343773FE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396" y="1210235"/>
            <a:ext cx="5836024" cy="3186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Separator Title</a:t>
            </a:r>
            <a:br>
              <a:rPr lang="en-US" dirty="0"/>
            </a:br>
            <a:r>
              <a:rPr lang="en-US" dirty="0"/>
              <a:t>(Additional Design)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35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9252CD5-40BC-9348-88F5-4DDDE344B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165" y="1350499"/>
            <a:ext cx="6419635" cy="305269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12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12683" y="273844"/>
            <a:ext cx="4418037" cy="654624"/>
          </a:xfrm>
        </p:spPr>
        <p:txBody>
          <a:bodyPr>
            <a:normAutofit/>
          </a:bodyPr>
          <a:lstStyle>
            <a:lvl1pPr>
              <a:defRPr sz="25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165" y="1350499"/>
            <a:ext cx="3141881" cy="305269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73365" y="1350499"/>
            <a:ext cx="3157355" cy="305269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9165" y="270540"/>
            <a:ext cx="6511075" cy="654624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HEADER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165" y="1159999"/>
            <a:ext cx="6419635" cy="305269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+mn-lt"/>
              </a:defRPr>
            </a:lvl1pPr>
            <a:lvl2pPr>
              <a:defRPr baseline="0">
                <a:solidFill>
                  <a:schemeClr val="tx1"/>
                </a:solidFill>
                <a:latin typeface="+mn-lt"/>
              </a:defRPr>
            </a:lvl2pPr>
            <a:lvl3pPr>
              <a:defRPr baseline="0">
                <a:solidFill>
                  <a:schemeClr val="tx1"/>
                </a:solidFill>
                <a:latin typeface="+mn-lt"/>
              </a:defRPr>
            </a:lvl3pPr>
            <a:lvl4pPr>
              <a:defRPr baseline="0">
                <a:solidFill>
                  <a:schemeClr val="tx1"/>
                </a:solidFill>
                <a:latin typeface="+mn-lt"/>
              </a:defRPr>
            </a:lvl4pPr>
            <a:lvl5pPr>
              <a:defRPr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1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899B216-E958-9144-9480-2B52C0A03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396" y="1210235"/>
            <a:ext cx="5836024" cy="3186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Separator Title</a:t>
            </a:r>
            <a:br>
              <a:rPr lang="en-US" dirty="0"/>
            </a:br>
            <a:r>
              <a:rPr lang="en-US" dirty="0"/>
              <a:t>(Additional Design)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58D21-5013-8541-84E1-8887294C56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165" y="49009"/>
            <a:ext cx="1260705" cy="44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9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8" r:id="rId3"/>
    <p:sldLayoutId id="2147483673" r:id="rId4"/>
    <p:sldLayoutId id="2147483672" r:id="rId5"/>
    <p:sldLayoutId id="2147483674" r:id="rId6"/>
    <p:sldLayoutId id="2147483665" r:id="rId7"/>
    <p:sldLayoutId id="2147483675" r:id="rId8"/>
    <p:sldLayoutId id="2147483666" r:id="rId9"/>
    <p:sldLayoutId id="2147483676" r:id="rId10"/>
    <p:sldLayoutId id="21474836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Jost* 600 Semi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Jost* 200 Thin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Jost* 200 Thin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Jost* 200 Thin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Jost* 200 Thin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Jost* 200 Thin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58D21-5013-8541-84E1-8887294C5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3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Jost* 600 Semi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Jost* 200 Thin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Jost* 200 Thin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Jost* 200 Thin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Jost* 200 Thin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Jost* 200 Thin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66.png"/><Relationship Id="rId3" Type="http://schemas.openxmlformats.org/officeDocument/2006/relationships/image" Target="../media/image60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2.png"/><Relationship Id="rId15" Type="http://schemas.openxmlformats.org/officeDocument/2006/relationships/image" Target="../media/image63.png"/><Relationship Id="rId10" Type="http://schemas.openxmlformats.org/officeDocument/2006/relationships/image" Target="../media/image73.png"/><Relationship Id="rId19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7" Type="http://schemas.openxmlformats.org/officeDocument/2006/relationships/image" Target="../media/image7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20.png"/><Relationship Id="rId5" Type="http://schemas.openxmlformats.org/officeDocument/2006/relationships/image" Target="../media/image710.png"/><Relationship Id="rId4" Type="http://schemas.openxmlformats.org/officeDocument/2006/relationships/image" Target="../media/image70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image" Target="../media/image690.png"/><Relationship Id="rId7" Type="http://schemas.openxmlformats.org/officeDocument/2006/relationships/image" Target="../media/image7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20.png"/><Relationship Id="rId5" Type="http://schemas.openxmlformats.org/officeDocument/2006/relationships/image" Target="../media/image710.png"/><Relationship Id="rId4" Type="http://schemas.openxmlformats.org/officeDocument/2006/relationships/image" Target="../media/image70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13" Type="http://schemas.openxmlformats.org/officeDocument/2006/relationships/image" Target="../media/image79.png"/><Relationship Id="rId3" Type="http://schemas.openxmlformats.org/officeDocument/2006/relationships/image" Target="../media/image690.png"/><Relationship Id="rId7" Type="http://schemas.openxmlformats.org/officeDocument/2006/relationships/image" Target="../media/image730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20.png"/><Relationship Id="rId11" Type="http://schemas.openxmlformats.org/officeDocument/2006/relationships/image" Target="../media/image770.png"/><Relationship Id="rId5" Type="http://schemas.openxmlformats.org/officeDocument/2006/relationships/image" Target="../media/image710.png"/><Relationship Id="rId10" Type="http://schemas.openxmlformats.org/officeDocument/2006/relationships/image" Target="../media/image760.png"/><Relationship Id="rId4" Type="http://schemas.openxmlformats.org/officeDocument/2006/relationships/image" Target="../media/image700.png"/><Relationship Id="rId9" Type="http://schemas.openxmlformats.org/officeDocument/2006/relationships/image" Target="../media/image750.png"/><Relationship Id="rId14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13" Type="http://schemas.openxmlformats.org/officeDocument/2006/relationships/image" Target="../media/image79.png"/><Relationship Id="rId3" Type="http://schemas.openxmlformats.org/officeDocument/2006/relationships/image" Target="../media/image690.png"/><Relationship Id="rId7" Type="http://schemas.openxmlformats.org/officeDocument/2006/relationships/image" Target="../media/image730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20.png"/><Relationship Id="rId11" Type="http://schemas.openxmlformats.org/officeDocument/2006/relationships/image" Target="../media/image770.png"/><Relationship Id="rId5" Type="http://schemas.openxmlformats.org/officeDocument/2006/relationships/image" Target="../media/image710.png"/><Relationship Id="rId10" Type="http://schemas.openxmlformats.org/officeDocument/2006/relationships/image" Target="../media/image760.png"/><Relationship Id="rId4" Type="http://schemas.openxmlformats.org/officeDocument/2006/relationships/image" Target="../media/image700.png"/><Relationship Id="rId9" Type="http://schemas.openxmlformats.org/officeDocument/2006/relationships/image" Target="../media/image750.png"/><Relationship Id="rId1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10" Type="http://schemas.openxmlformats.org/officeDocument/2006/relationships/image" Target="../media/image88.png"/><Relationship Id="rId9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10" Type="http://schemas.openxmlformats.org/officeDocument/2006/relationships/image" Target="../media/image88.png"/><Relationship Id="rId9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10" Type="http://schemas.openxmlformats.org/officeDocument/2006/relationships/image" Target="../media/image88.png"/><Relationship Id="rId9" Type="http://schemas.openxmlformats.org/officeDocument/2006/relationships/image" Target="../media/image8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danzeng8.github.io/topo-simplifier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427077-5ABB-3E42-B926-61878CA55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506" y="1720314"/>
            <a:ext cx="7738701" cy="1188139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j-lt"/>
              </a:rPr>
              <a:t>To cut or to fill: a global optimization approach to topological simplification</a:t>
            </a:r>
            <a:endParaRPr lang="en-US" sz="3600" b="1" dirty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012" y="3139808"/>
            <a:ext cx="6863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DAN ZENG </a:t>
            </a:r>
            <a:r>
              <a:rPr lang="en-US" sz="2000" baseline="30000" dirty="0"/>
              <a:t>1</a:t>
            </a:r>
            <a:r>
              <a:rPr lang="en-US" sz="2000" dirty="0"/>
              <a:t>, ERIN CHAMBERS</a:t>
            </a:r>
            <a:r>
              <a:rPr lang="en-US" sz="2000" baseline="30000" dirty="0"/>
              <a:t> 2</a:t>
            </a:r>
            <a:r>
              <a:rPr lang="en-US" sz="2000" dirty="0"/>
              <a:t>, DAVID LETSCHER</a:t>
            </a:r>
            <a:r>
              <a:rPr lang="en-US" sz="2000" baseline="30000" dirty="0"/>
              <a:t> 2</a:t>
            </a:r>
            <a:r>
              <a:rPr lang="en-US" sz="2000" dirty="0"/>
              <a:t>, TAO JU </a:t>
            </a:r>
            <a:r>
              <a:rPr lang="en-US" sz="2000" baseline="30000" dirty="0"/>
              <a:t>1</a:t>
            </a:r>
            <a:endParaRPr lang="en-US" sz="2000" dirty="0"/>
          </a:p>
          <a:p>
            <a:endParaRPr lang="en-US" sz="2000" dirty="0"/>
          </a:p>
          <a:p>
            <a:r>
              <a:rPr lang="en-US" sz="2000" baseline="30000" dirty="0"/>
              <a:t>1 </a:t>
            </a:r>
            <a:r>
              <a:rPr lang="en-US" sz="2000" dirty="0"/>
              <a:t>Washington University in St. Louis</a:t>
            </a:r>
          </a:p>
          <a:p>
            <a:r>
              <a:rPr lang="en-US" sz="2000" baseline="30000" dirty="0"/>
              <a:t>2</a:t>
            </a:r>
            <a:r>
              <a:rPr lang="en-US" sz="2000" dirty="0"/>
              <a:t> Saint Louis University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4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7"/>
    </mc:Choice>
    <mc:Fallback xmlns="">
      <p:transition spd="slow" advTm="313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9165" y="1008741"/>
            <a:ext cx="8466730" cy="1201851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non-monotonic </a:t>
            </a:r>
            <a:r>
              <a:rPr lang="en-US" dirty="0"/>
              <a:t>algorithm </a:t>
            </a:r>
            <a:endParaRPr lang="en-US" dirty="0" smtClean="0"/>
          </a:p>
          <a:p>
            <a:pPr lvl="1"/>
            <a:r>
              <a:rPr lang="en-US" dirty="0" smtClean="0"/>
              <a:t>Attempts </a:t>
            </a:r>
            <a:r>
              <a:rPr lang="en-US" dirty="0"/>
              <a:t>to find the </a:t>
            </a:r>
            <a:r>
              <a:rPr lang="en-US" dirty="0">
                <a:solidFill>
                  <a:srgbClr val="FF0000"/>
                </a:solidFill>
              </a:rPr>
              <a:t>globally optimal </a:t>
            </a:r>
            <a:r>
              <a:rPr lang="en-US" dirty="0"/>
              <a:t>set of cuts and </a:t>
            </a:r>
            <a:r>
              <a:rPr lang="en-US" dirty="0" smtClean="0"/>
              <a:t>fills that maximally simplifies topology while minimizing geometric changes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11099" y="4575522"/>
            <a:ext cx="5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Input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09315" y="4501318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Monotonic</a:t>
            </a:r>
          </a:p>
          <a:p>
            <a:pPr algn="ctr"/>
            <a:r>
              <a:rPr lang="en-US" sz="1200" dirty="0"/>
              <a:t>(filling only)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10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51824" y="4498579"/>
            <a:ext cx="1012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Monotonic</a:t>
            </a:r>
          </a:p>
          <a:p>
            <a:pPr algn="ctr"/>
            <a:r>
              <a:rPr lang="en-US" sz="1200" dirty="0"/>
              <a:t>(cutting only)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1B9979-EB28-CB4D-A0EA-D593429A92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1955" t="4476" r="10150" b="8236"/>
          <a:stretch/>
        </p:blipFill>
        <p:spPr>
          <a:xfrm>
            <a:off x="412250" y="2295427"/>
            <a:ext cx="1400800" cy="2153814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8523D0-457E-FE47-A14E-B81379612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3698" r="8937" b="4081"/>
          <a:stretch/>
        </p:blipFill>
        <p:spPr>
          <a:xfrm>
            <a:off x="6699304" y="2297632"/>
            <a:ext cx="1632923" cy="22727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C14797-6E81-C040-8FAC-D7730B891F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99" y="2244379"/>
            <a:ext cx="1619335" cy="22309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5E5C00-0FD3-9B45-8CD4-86F77C91FB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688" y="2432129"/>
            <a:ext cx="1487573" cy="2051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99" y="2421440"/>
            <a:ext cx="1492187" cy="21202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88751" y="3406628"/>
            <a:ext cx="656024" cy="3619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81477" y="2746421"/>
            <a:ext cx="218630" cy="6215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636032" y="4247920"/>
            <a:ext cx="465749" cy="243430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029580" y="4247920"/>
            <a:ext cx="465749" cy="2434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887929" y="2770236"/>
            <a:ext cx="218630" cy="6215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515765" y="2770237"/>
            <a:ext cx="218630" cy="621595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481888" y="3420917"/>
            <a:ext cx="689901" cy="361906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283784" y="4248282"/>
            <a:ext cx="465749" cy="243430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853113" y="3413708"/>
            <a:ext cx="678232" cy="364351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25396" y="4498579"/>
            <a:ext cx="1172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Non-monotonic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7408552" y="4506852"/>
            <a:ext cx="478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Ours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1949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9165" y="1008741"/>
            <a:ext cx="4901276" cy="3782334"/>
          </a:xfrm>
        </p:spPr>
        <p:txBody>
          <a:bodyPr>
            <a:normAutofit/>
          </a:bodyPr>
          <a:lstStyle/>
          <a:p>
            <a:r>
              <a:rPr lang="en-US" dirty="0"/>
              <a:t>Shape represented as a cell complex</a:t>
            </a:r>
          </a:p>
          <a:p>
            <a:pPr lvl="1"/>
            <a:r>
              <a:rPr lang="en-US" dirty="0"/>
              <a:t>2D: pixels, triangles, etc.</a:t>
            </a:r>
          </a:p>
          <a:p>
            <a:pPr lvl="1"/>
            <a:r>
              <a:rPr lang="en-US" dirty="0"/>
              <a:t>3D: voxels, </a:t>
            </a:r>
            <a:r>
              <a:rPr lang="en-US" dirty="0" err="1"/>
              <a:t>tetrahedra</a:t>
            </a:r>
            <a:r>
              <a:rPr lang="en-US" dirty="0"/>
              <a:t>, etc.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941197" y="1709890"/>
            <a:ext cx="2118086" cy="1870788"/>
            <a:chOff x="5941197" y="1709890"/>
            <a:chExt cx="2118086" cy="1870788"/>
          </a:xfrm>
        </p:grpSpPr>
        <p:sp>
          <p:nvSpPr>
            <p:cNvPr id="28" name="Rounded Rectangle 27"/>
            <p:cNvSpPr/>
            <p:nvPr/>
          </p:nvSpPr>
          <p:spPr>
            <a:xfrm>
              <a:off x="5941197" y="1709890"/>
              <a:ext cx="1243734" cy="1870788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7357616" y="2267298"/>
              <a:ext cx="701667" cy="79019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083845" y="1899914"/>
              <a:ext cx="895306" cy="887279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7184931" y="2546251"/>
            <a:ext cx="177033" cy="190024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468695" y="1708126"/>
            <a:ext cx="188737" cy="190024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6083845" y="1899914"/>
            <a:ext cx="895306" cy="887279"/>
          </a:xfrm>
          <a:prstGeom prst="roundRect">
            <a:avLst/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358973" y="2266079"/>
            <a:ext cx="701667" cy="790199"/>
          </a:xfrm>
          <a:prstGeom prst="round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489165" y="2128355"/>
            <a:ext cx="4901276" cy="92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Cuts and fills</a:t>
            </a:r>
          </a:p>
          <a:p>
            <a:pPr lvl="1"/>
            <a:r>
              <a:rPr lang="en-US" dirty="0"/>
              <a:t>Cells to be removed or added to the shape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541" y="3952875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Fills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V="1">
            <a:off x="6594006" y="2497687"/>
            <a:ext cx="0" cy="14551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691806" y="2811519"/>
            <a:ext cx="551151" cy="12080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67134" y="1103541"/>
            <a:ext cx="83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Cuts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708449" y="1377614"/>
            <a:ext cx="4760" cy="10789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7" idx="1"/>
          </p:cNvCxnSpPr>
          <p:nvPr/>
        </p:nvCxnSpPr>
        <p:spPr>
          <a:xfrm flipH="1">
            <a:off x="6533595" y="1288207"/>
            <a:ext cx="833539" cy="3302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28410" y="2787193"/>
            <a:ext cx="39721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cut or fill cell is associated with a </a:t>
            </a:r>
          </a:p>
          <a:p>
            <a:r>
              <a:rPr lang="en-US" dirty="0"/>
              <a:t>   geometric cost</a:t>
            </a: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31395" y="3326388"/>
            <a:ext cx="4333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Can be obtained using existing monotonic </a:t>
            </a:r>
          </a:p>
          <a:p>
            <a:r>
              <a:rPr lang="en-US" dirty="0"/>
              <a:t>   simplification methods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778082" y="1709890"/>
            <a:ext cx="2393444" cy="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779231" y="1897216"/>
            <a:ext cx="23921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778864" y="2031738"/>
            <a:ext cx="2393444" cy="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778449" y="1618472"/>
            <a:ext cx="2394384" cy="2061353"/>
          </a:xfrm>
          <a:prstGeom prst="rect">
            <a:avLst/>
          </a:prstGeom>
          <a:noFill/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/>
          <p:nvPr/>
        </p:nvCxnSpPr>
        <p:spPr>
          <a:xfrm>
            <a:off x="5778292" y="2180610"/>
            <a:ext cx="2393444" cy="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781647" y="2382825"/>
            <a:ext cx="2393444" cy="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5773811" y="2548910"/>
            <a:ext cx="2393444" cy="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181466" y="2734759"/>
            <a:ext cx="98755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5779178" y="2861970"/>
            <a:ext cx="2393444" cy="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779231" y="3153309"/>
            <a:ext cx="239563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774697" y="3312059"/>
            <a:ext cx="2393444" cy="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5778178" y="3399401"/>
            <a:ext cx="2394287" cy="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5778161" y="3583853"/>
            <a:ext cx="2396703" cy="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rot="5400000">
            <a:off x="7029726" y="2647768"/>
            <a:ext cx="2061841" cy="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rot="5400000">
            <a:off x="6910668" y="2647633"/>
            <a:ext cx="2061841" cy="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rot="5400000">
            <a:off x="6676846" y="2648442"/>
            <a:ext cx="2061841" cy="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rot="5400000">
            <a:off x="6457013" y="2647948"/>
            <a:ext cx="2061841" cy="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rot="5400000">
            <a:off x="6326560" y="2648893"/>
            <a:ext cx="2061841" cy="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rot="5400000">
            <a:off x="6155430" y="2649428"/>
            <a:ext cx="2061841" cy="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6981325" y="1617164"/>
            <a:ext cx="0" cy="102750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5400000">
            <a:off x="5814322" y="2648073"/>
            <a:ext cx="2061841" cy="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5400000">
            <a:off x="5624933" y="2648713"/>
            <a:ext cx="2061841" cy="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5400000">
            <a:off x="5211652" y="2647083"/>
            <a:ext cx="2061841" cy="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5937784" y="1621618"/>
            <a:ext cx="0" cy="205820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6080563" y="2787192"/>
            <a:ext cx="110340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5400000">
            <a:off x="5437727" y="2652758"/>
            <a:ext cx="2061843" cy="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5777726" y="2787143"/>
            <a:ext cx="41021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 flipH="1">
            <a:off x="6985559" y="1709891"/>
            <a:ext cx="198410" cy="18215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 flipH="1" flipV="1">
            <a:off x="6979151" y="3397594"/>
            <a:ext cx="205781" cy="18625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5778292" y="2264052"/>
            <a:ext cx="2393444" cy="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6083934" y="2785936"/>
            <a:ext cx="77953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>
            <a:off x="5779458" y="3057497"/>
            <a:ext cx="239563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endCxn id="12" idx="3"/>
          </p:cNvCxnSpPr>
          <p:nvPr/>
        </p:nvCxnSpPr>
        <p:spPr>
          <a:xfrm>
            <a:off x="5784132" y="2641263"/>
            <a:ext cx="2388701" cy="788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6133313" y="1899914"/>
            <a:ext cx="109260" cy="12751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6131645" y="2641263"/>
            <a:ext cx="112481" cy="14125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>
            <a:off x="6845242" y="2647083"/>
            <a:ext cx="136795" cy="13885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 flipH="1">
            <a:off x="6845243" y="1899914"/>
            <a:ext cx="140317" cy="13182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/>
          <p:nvPr/>
        </p:nvCxnSpPr>
        <p:spPr>
          <a:xfrm>
            <a:off x="5779231" y="2462653"/>
            <a:ext cx="2393444" cy="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/>
          <p:nvPr/>
        </p:nvCxnSpPr>
        <p:spPr>
          <a:xfrm flipH="1">
            <a:off x="7084763" y="1895185"/>
            <a:ext cx="1" cy="15068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/>
          <p:cNvCxnSpPr/>
          <p:nvPr/>
        </p:nvCxnSpPr>
        <p:spPr>
          <a:xfrm>
            <a:off x="7084764" y="3397594"/>
            <a:ext cx="35857" cy="12498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/>
          <p:cNvCxnSpPr/>
          <p:nvPr/>
        </p:nvCxnSpPr>
        <p:spPr>
          <a:xfrm flipH="1">
            <a:off x="7086127" y="1765415"/>
            <a:ext cx="34494" cy="12986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/>
          <p:cNvCxnSpPr/>
          <p:nvPr/>
        </p:nvCxnSpPr>
        <p:spPr>
          <a:xfrm>
            <a:off x="6354172" y="1616848"/>
            <a:ext cx="1" cy="206683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/>
          <p:nvPr/>
        </p:nvCxnSpPr>
        <p:spPr>
          <a:xfrm rot="5400000">
            <a:off x="5722080" y="2651212"/>
            <a:ext cx="2061843" cy="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/>
          <p:cNvCxnSpPr/>
          <p:nvPr/>
        </p:nvCxnSpPr>
        <p:spPr>
          <a:xfrm rot="5400000">
            <a:off x="5523735" y="2648881"/>
            <a:ext cx="2061843" cy="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/>
          <p:nvPr/>
        </p:nvCxnSpPr>
        <p:spPr>
          <a:xfrm>
            <a:off x="6131645" y="1800967"/>
            <a:ext cx="84750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>
          <a:xfrm rot="5400000">
            <a:off x="6237758" y="2652759"/>
            <a:ext cx="2061841" cy="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 rot="5400000">
            <a:off x="6569352" y="2652759"/>
            <a:ext cx="2061841" cy="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/>
          <p:nvPr/>
        </p:nvCxnSpPr>
        <p:spPr>
          <a:xfrm rot="5400000">
            <a:off x="6796302" y="2648442"/>
            <a:ext cx="2061841" cy="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/>
          <p:nvPr/>
        </p:nvCxnSpPr>
        <p:spPr>
          <a:xfrm rot="5400000">
            <a:off x="4823713" y="2647948"/>
            <a:ext cx="2061841" cy="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>
          <a:xfrm>
            <a:off x="7184932" y="1800967"/>
            <a:ext cx="98753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/>
          <p:nvPr/>
        </p:nvCxnSpPr>
        <p:spPr>
          <a:xfrm>
            <a:off x="6131645" y="1616163"/>
            <a:ext cx="0" cy="28198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Connector 455"/>
          <p:cNvCxnSpPr/>
          <p:nvPr/>
        </p:nvCxnSpPr>
        <p:spPr>
          <a:xfrm>
            <a:off x="5781647" y="3253024"/>
            <a:ext cx="2393444" cy="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Connector 458"/>
          <p:cNvCxnSpPr/>
          <p:nvPr/>
        </p:nvCxnSpPr>
        <p:spPr>
          <a:xfrm>
            <a:off x="5784076" y="2958025"/>
            <a:ext cx="2393444" cy="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/>
          <p:cNvCxnSpPr/>
          <p:nvPr/>
        </p:nvCxnSpPr>
        <p:spPr>
          <a:xfrm flipH="1">
            <a:off x="6979151" y="1769944"/>
            <a:ext cx="141472" cy="3010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/>
          <p:cNvCxnSpPr/>
          <p:nvPr/>
        </p:nvCxnSpPr>
        <p:spPr>
          <a:xfrm>
            <a:off x="6131645" y="3491502"/>
            <a:ext cx="84769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Connector 493"/>
          <p:cNvCxnSpPr/>
          <p:nvPr/>
        </p:nvCxnSpPr>
        <p:spPr>
          <a:xfrm>
            <a:off x="5778292" y="2107851"/>
            <a:ext cx="2393444" cy="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/>
          <p:cNvCxnSpPr/>
          <p:nvPr/>
        </p:nvCxnSpPr>
        <p:spPr>
          <a:xfrm>
            <a:off x="6985963" y="3491502"/>
            <a:ext cx="135025" cy="3251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/>
          <p:cNvCxnSpPr/>
          <p:nvPr/>
        </p:nvCxnSpPr>
        <p:spPr>
          <a:xfrm>
            <a:off x="5999136" y="1775232"/>
            <a:ext cx="132509" cy="2074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/>
          <p:cNvCxnSpPr/>
          <p:nvPr/>
        </p:nvCxnSpPr>
        <p:spPr>
          <a:xfrm>
            <a:off x="5993451" y="1775232"/>
            <a:ext cx="139862" cy="12291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Connector 517"/>
          <p:cNvCxnSpPr/>
          <p:nvPr/>
        </p:nvCxnSpPr>
        <p:spPr>
          <a:xfrm>
            <a:off x="6002442" y="1899914"/>
            <a:ext cx="0" cy="149768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Connector 520"/>
          <p:cNvCxnSpPr/>
          <p:nvPr/>
        </p:nvCxnSpPr>
        <p:spPr>
          <a:xfrm>
            <a:off x="5999136" y="1775232"/>
            <a:ext cx="3306" cy="12769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Connector 525"/>
          <p:cNvCxnSpPr/>
          <p:nvPr/>
        </p:nvCxnSpPr>
        <p:spPr>
          <a:xfrm>
            <a:off x="5937784" y="1709890"/>
            <a:ext cx="61352" cy="6534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/>
          <p:cNvCxnSpPr/>
          <p:nvPr/>
        </p:nvCxnSpPr>
        <p:spPr>
          <a:xfrm>
            <a:off x="6002442" y="1898150"/>
            <a:ext cx="76808" cy="12928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Connector 533"/>
          <p:cNvCxnSpPr/>
          <p:nvPr/>
        </p:nvCxnSpPr>
        <p:spPr>
          <a:xfrm>
            <a:off x="6007894" y="1900238"/>
            <a:ext cx="144745" cy="2059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Connector 539"/>
          <p:cNvCxnSpPr/>
          <p:nvPr/>
        </p:nvCxnSpPr>
        <p:spPr>
          <a:xfrm>
            <a:off x="6131645" y="2782521"/>
            <a:ext cx="0" cy="90115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Straight Connector 551"/>
          <p:cNvCxnSpPr/>
          <p:nvPr/>
        </p:nvCxnSpPr>
        <p:spPr>
          <a:xfrm flipV="1">
            <a:off x="6004088" y="2640330"/>
            <a:ext cx="82002" cy="14560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Connector 554"/>
          <p:cNvCxnSpPr/>
          <p:nvPr/>
        </p:nvCxnSpPr>
        <p:spPr>
          <a:xfrm flipV="1">
            <a:off x="6002442" y="2759331"/>
            <a:ext cx="150197" cy="278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1" name="Group 560"/>
          <p:cNvGrpSpPr/>
          <p:nvPr/>
        </p:nvGrpSpPr>
        <p:grpSpPr>
          <a:xfrm flipV="1">
            <a:off x="5937784" y="3394727"/>
            <a:ext cx="199986" cy="189118"/>
            <a:chOff x="6088457" y="1866204"/>
            <a:chExt cx="199986" cy="189118"/>
          </a:xfrm>
        </p:grpSpPr>
        <p:cxnSp>
          <p:nvCxnSpPr>
            <p:cNvPr id="558" name="Straight Connector 557"/>
            <p:cNvCxnSpPr/>
            <p:nvPr/>
          </p:nvCxnSpPr>
          <p:spPr>
            <a:xfrm>
              <a:off x="6151536" y="1927631"/>
              <a:ext cx="136907" cy="3567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/>
            <p:cNvCxnSpPr/>
            <p:nvPr/>
          </p:nvCxnSpPr>
          <p:spPr>
            <a:xfrm>
              <a:off x="6088457" y="1866204"/>
              <a:ext cx="193861" cy="18178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/>
            <p:cNvCxnSpPr/>
            <p:nvPr/>
          </p:nvCxnSpPr>
          <p:spPr>
            <a:xfrm flipH="1">
              <a:off x="6154842" y="1919699"/>
              <a:ext cx="711" cy="13562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8" name="Straight Connector 567"/>
          <p:cNvCxnSpPr/>
          <p:nvPr/>
        </p:nvCxnSpPr>
        <p:spPr>
          <a:xfrm>
            <a:off x="6982678" y="2644776"/>
            <a:ext cx="0" cy="103505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Straight Connector 581"/>
          <p:cNvCxnSpPr/>
          <p:nvPr/>
        </p:nvCxnSpPr>
        <p:spPr>
          <a:xfrm>
            <a:off x="7182084" y="2787143"/>
            <a:ext cx="98755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Straight Connector 582"/>
          <p:cNvCxnSpPr/>
          <p:nvPr/>
        </p:nvCxnSpPr>
        <p:spPr>
          <a:xfrm flipH="1">
            <a:off x="7941589" y="2267298"/>
            <a:ext cx="119052" cy="12179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Straight Connector 586"/>
          <p:cNvCxnSpPr/>
          <p:nvPr/>
        </p:nvCxnSpPr>
        <p:spPr>
          <a:xfrm flipH="1" flipV="1">
            <a:off x="7355681" y="2264569"/>
            <a:ext cx="132253" cy="11825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0" name="Straight Connector 589"/>
          <p:cNvCxnSpPr/>
          <p:nvPr/>
        </p:nvCxnSpPr>
        <p:spPr>
          <a:xfrm flipH="1">
            <a:off x="7360539" y="2957782"/>
            <a:ext cx="127394" cy="1036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Straight Connector 591"/>
          <p:cNvCxnSpPr/>
          <p:nvPr/>
        </p:nvCxnSpPr>
        <p:spPr>
          <a:xfrm flipH="1" flipV="1">
            <a:off x="7941589" y="2960335"/>
            <a:ext cx="119051" cy="971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2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  <p:bldP spid="50" grpId="0" animBg="1"/>
      <p:bldP spid="51" grpId="0" animBg="1"/>
      <p:bldP spid="52" grpId="0"/>
      <p:bldP spid="7" grpId="0"/>
      <p:bldP spid="27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9165" y="1008741"/>
            <a:ext cx="8321460" cy="1188825"/>
          </a:xfrm>
        </p:spPr>
        <p:txBody>
          <a:bodyPr>
            <a:normAutofit/>
          </a:bodyPr>
          <a:lstStyle/>
          <a:p>
            <a:r>
              <a:rPr lang="en-US" dirty="0"/>
              <a:t>Find a subset of the cuts and fills that</a:t>
            </a:r>
          </a:p>
          <a:p>
            <a:pPr lvl="1"/>
            <a:r>
              <a:rPr lang="en-US" dirty="0"/>
              <a:t>Minimizes the total number of topological </a:t>
            </a:r>
            <a:r>
              <a:rPr lang="en-US" dirty="0" smtClean="0"/>
              <a:t>features (1</a:t>
            </a:r>
            <a:r>
              <a:rPr lang="en-US" baseline="30000" dirty="0" smtClean="0"/>
              <a:t>st</a:t>
            </a:r>
            <a:r>
              <a:rPr lang="en-US" dirty="0" smtClean="0"/>
              <a:t> priority)</a:t>
            </a:r>
            <a:endParaRPr lang="en-US" dirty="0"/>
          </a:p>
          <a:p>
            <a:pPr lvl="1"/>
            <a:r>
              <a:rPr lang="en-US" dirty="0"/>
              <a:t>Minimizes the total geometric </a:t>
            </a:r>
            <a:r>
              <a:rPr lang="en-US" dirty="0" smtClean="0"/>
              <a:t>cost (2</a:t>
            </a:r>
            <a:r>
              <a:rPr lang="en-US" baseline="30000" dirty="0" smtClean="0"/>
              <a:t>nd</a:t>
            </a:r>
            <a:r>
              <a:rPr lang="en-US" dirty="0" smtClean="0"/>
              <a:t> priority)</a:t>
            </a:r>
            <a:endParaRPr lang="en-US" dirty="0"/>
          </a:p>
          <a:p>
            <a:pPr marL="342900" lvl="1" indent="0">
              <a:buNone/>
            </a:pPr>
            <a:endParaRPr lang="en-US" sz="1600" dirty="0"/>
          </a:p>
          <a:p>
            <a:pPr marL="342900" lvl="1" indent="0">
              <a:buNone/>
            </a:pP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1904324" y="3845805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Input</a:t>
            </a: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1401007" y="2402981"/>
            <a:ext cx="1551698" cy="1370529"/>
            <a:chOff x="5941197" y="1709890"/>
            <a:chExt cx="2118086" cy="1870788"/>
          </a:xfrm>
        </p:grpSpPr>
        <p:sp>
          <p:nvSpPr>
            <p:cNvPr id="44" name="Rounded Rectangle 43"/>
            <p:cNvSpPr/>
            <p:nvPr/>
          </p:nvSpPr>
          <p:spPr>
            <a:xfrm>
              <a:off x="5941197" y="1709890"/>
              <a:ext cx="1243734" cy="1870788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7357616" y="2267298"/>
              <a:ext cx="701667" cy="79019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109848" y="1899915"/>
              <a:ext cx="895306" cy="88727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9165" y="4080306"/>
            <a:ext cx="1271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# components: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89165" y="4356702"/>
            <a:ext cx="906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# cavities: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9165" y="4636350"/>
            <a:ext cx="1440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# geometric cost: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27200" y="408188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027200" y="434131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027200" y="462096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360309" y="2402980"/>
            <a:ext cx="1551698" cy="2529606"/>
            <a:chOff x="3360309" y="2533893"/>
            <a:chExt cx="1551698" cy="2529606"/>
          </a:xfrm>
        </p:grpSpPr>
        <p:grpSp>
          <p:nvGrpSpPr>
            <p:cNvPr id="32" name="Group 31"/>
            <p:cNvGrpSpPr/>
            <p:nvPr/>
          </p:nvGrpSpPr>
          <p:grpSpPr>
            <a:xfrm>
              <a:off x="3360309" y="2533897"/>
              <a:ext cx="911153" cy="1373602"/>
              <a:chOff x="6701507" y="2518187"/>
              <a:chExt cx="911153" cy="1373602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6701507" y="2521260"/>
                <a:ext cx="911153" cy="1370529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6825060" y="2660471"/>
                <a:ext cx="655896" cy="64922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5400000">
                <a:off x="7084074" y="2520012"/>
                <a:ext cx="147052" cy="1434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563831" y="3982211"/>
              <a:ext cx="10717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Only cutting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936489" y="421664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936489" y="447607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90804" y="475572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16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3360309" y="2533893"/>
              <a:ext cx="1551698" cy="1370529"/>
              <a:chOff x="5941197" y="1709890"/>
              <a:chExt cx="2118086" cy="1870788"/>
            </a:xfrm>
            <a:noFill/>
          </p:grpSpPr>
          <p:sp>
            <p:nvSpPr>
              <p:cNvPr id="70" name="Rounded Rectangle 69"/>
              <p:cNvSpPr/>
              <p:nvPr/>
            </p:nvSpPr>
            <p:spPr>
              <a:xfrm>
                <a:off x="5941197" y="1709890"/>
                <a:ext cx="1243734" cy="1870788"/>
              </a:xfrm>
              <a:prstGeom prst="roundRect">
                <a:avLst/>
              </a:prstGeom>
              <a:grpFill/>
              <a:ln w="12700"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7357616" y="2267298"/>
                <a:ext cx="701667" cy="790199"/>
              </a:xfrm>
              <a:prstGeom prst="roundRect">
                <a:avLst/>
              </a:prstGeom>
              <a:grpFill/>
              <a:ln w="12700"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6109848" y="1899915"/>
                <a:ext cx="895306" cy="887279"/>
              </a:xfrm>
              <a:prstGeom prst="roundRect">
                <a:avLst/>
              </a:prstGeom>
              <a:grpFill/>
              <a:ln w="12700"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5304212" y="2393384"/>
            <a:ext cx="1553740" cy="2533776"/>
            <a:chOff x="5304212" y="2524297"/>
            <a:chExt cx="1553740" cy="2533776"/>
          </a:xfrm>
        </p:grpSpPr>
        <p:sp>
          <p:nvSpPr>
            <p:cNvPr id="29" name="TextBox 28"/>
            <p:cNvSpPr txBox="1"/>
            <p:nvPr/>
          </p:nvSpPr>
          <p:spPr>
            <a:xfrm>
              <a:off x="5581743" y="3985728"/>
              <a:ext cx="9621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Only filling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877383" y="4211219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877383" y="447064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831698" y="475029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21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5306254" y="2529228"/>
              <a:ext cx="1551698" cy="1370529"/>
              <a:chOff x="5310450" y="2527780"/>
              <a:chExt cx="1551698" cy="1370529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5310450" y="2527780"/>
                <a:ext cx="1551698" cy="1370529"/>
                <a:chOff x="5941197" y="1709890"/>
                <a:chExt cx="2118086" cy="1870788"/>
              </a:xfrm>
            </p:grpSpPr>
            <p:sp>
              <p:nvSpPr>
                <p:cNvPr id="79" name="Rounded Rectangle 78"/>
                <p:cNvSpPr/>
                <p:nvPr/>
              </p:nvSpPr>
              <p:spPr>
                <a:xfrm>
                  <a:off x="5941197" y="1709890"/>
                  <a:ext cx="1243734" cy="1870788"/>
                </a:xfrm>
                <a:prstGeom prst="round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ounded Rectangle 79"/>
                <p:cNvSpPr/>
                <p:nvPr/>
              </p:nvSpPr>
              <p:spPr>
                <a:xfrm>
                  <a:off x="7357616" y="2267298"/>
                  <a:ext cx="701667" cy="790199"/>
                </a:xfrm>
                <a:prstGeom prst="round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ounded Rectangle 80"/>
                <p:cNvSpPr/>
                <p:nvPr/>
              </p:nvSpPr>
              <p:spPr>
                <a:xfrm>
                  <a:off x="6109848" y="1899915"/>
                  <a:ext cx="895306" cy="887279"/>
                </a:xfrm>
                <a:prstGeom prst="round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2" name="Rectangle 81"/>
              <p:cNvSpPr/>
              <p:nvPr/>
            </p:nvSpPr>
            <p:spPr>
              <a:xfrm>
                <a:off x="6164079" y="3147011"/>
                <a:ext cx="194346" cy="15008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304212" y="2524297"/>
              <a:ext cx="1551698" cy="1370529"/>
              <a:chOff x="5941197" y="1709890"/>
              <a:chExt cx="2118086" cy="1870788"/>
            </a:xfrm>
            <a:noFill/>
          </p:grpSpPr>
          <p:sp>
            <p:nvSpPr>
              <p:cNvPr id="84" name="Rounded Rectangle 83"/>
              <p:cNvSpPr/>
              <p:nvPr/>
            </p:nvSpPr>
            <p:spPr>
              <a:xfrm>
                <a:off x="5941197" y="1709890"/>
                <a:ext cx="1243734" cy="1870788"/>
              </a:xfrm>
              <a:prstGeom prst="roundRect">
                <a:avLst/>
              </a:prstGeom>
              <a:grpFill/>
              <a:ln w="12700"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7357616" y="2267298"/>
                <a:ext cx="701667" cy="790199"/>
              </a:xfrm>
              <a:prstGeom prst="roundRect">
                <a:avLst/>
              </a:prstGeom>
              <a:grpFill/>
              <a:ln w="12700"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6109848" y="1899915"/>
                <a:ext cx="895306" cy="887279"/>
              </a:xfrm>
              <a:prstGeom prst="roundRect">
                <a:avLst/>
              </a:prstGeom>
              <a:grpFill/>
              <a:ln w="12700"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7212487" y="2392071"/>
            <a:ext cx="1551698" cy="2535089"/>
            <a:chOff x="7212487" y="2522984"/>
            <a:chExt cx="1551698" cy="2535089"/>
          </a:xfrm>
        </p:grpSpPr>
        <p:sp>
          <p:nvSpPr>
            <p:cNvPr id="30" name="TextBox 29"/>
            <p:cNvSpPr txBox="1"/>
            <p:nvPr/>
          </p:nvSpPr>
          <p:spPr>
            <a:xfrm>
              <a:off x="7644647" y="3985728"/>
              <a:ext cx="7705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Optimal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851104" y="4211219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851104" y="447064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858040" y="475029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7212487" y="2529228"/>
              <a:ext cx="1551698" cy="1370529"/>
              <a:chOff x="7212487" y="2529228"/>
              <a:chExt cx="1551698" cy="1370529"/>
            </a:xfrm>
          </p:grpSpPr>
          <p:sp>
            <p:nvSpPr>
              <p:cNvPr id="77" name="Rectangle 76"/>
              <p:cNvSpPr/>
              <p:nvPr/>
            </p:nvSpPr>
            <p:spPr>
              <a:xfrm rot="5400000">
                <a:off x="7897445" y="2686771"/>
                <a:ext cx="77445" cy="764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7212487" y="2529228"/>
                <a:ext cx="1551698" cy="1370529"/>
                <a:chOff x="5310450" y="2527780"/>
                <a:chExt cx="1551698" cy="1370529"/>
              </a:xfrm>
            </p:grpSpPr>
            <p:grpSp>
              <p:nvGrpSpPr>
                <p:cNvPr id="88" name="Group 87"/>
                <p:cNvGrpSpPr/>
                <p:nvPr/>
              </p:nvGrpSpPr>
              <p:grpSpPr>
                <a:xfrm>
                  <a:off x="5310450" y="2527780"/>
                  <a:ext cx="1551698" cy="1370529"/>
                  <a:chOff x="5941197" y="1709890"/>
                  <a:chExt cx="2118086" cy="1870788"/>
                </a:xfrm>
              </p:grpSpPr>
              <p:sp>
                <p:nvSpPr>
                  <p:cNvPr id="90" name="Rounded Rectangle 89"/>
                  <p:cNvSpPr/>
                  <p:nvPr/>
                </p:nvSpPr>
                <p:spPr>
                  <a:xfrm>
                    <a:off x="5941197" y="1709890"/>
                    <a:ext cx="1243734" cy="1870788"/>
                  </a:xfrm>
                  <a:prstGeom prst="round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ounded Rectangle 90"/>
                  <p:cNvSpPr/>
                  <p:nvPr/>
                </p:nvSpPr>
                <p:spPr>
                  <a:xfrm>
                    <a:off x="7357616" y="2267298"/>
                    <a:ext cx="701667" cy="790199"/>
                  </a:xfrm>
                  <a:prstGeom prst="round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ounded Rectangle 91"/>
                  <p:cNvSpPr/>
                  <p:nvPr/>
                </p:nvSpPr>
                <p:spPr>
                  <a:xfrm>
                    <a:off x="6109848" y="1899915"/>
                    <a:ext cx="895306" cy="887279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89" name="Rectangle 88"/>
                <p:cNvSpPr/>
                <p:nvPr/>
              </p:nvSpPr>
              <p:spPr>
                <a:xfrm>
                  <a:off x="6164079" y="3147011"/>
                  <a:ext cx="194346" cy="15008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3" name="Rectangle 92"/>
              <p:cNvSpPr/>
              <p:nvPr/>
            </p:nvSpPr>
            <p:spPr>
              <a:xfrm rot="5400000">
                <a:off x="7590462" y="2531055"/>
                <a:ext cx="147052" cy="1434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Rounded Rectangle 93"/>
            <p:cNvSpPr/>
            <p:nvPr/>
          </p:nvSpPr>
          <p:spPr>
            <a:xfrm>
              <a:off x="7212487" y="2522984"/>
              <a:ext cx="911153" cy="1370529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8250148" y="2931338"/>
              <a:ext cx="514037" cy="578895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7336040" y="2662195"/>
              <a:ext cx="655896" cy="650016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93193" y="2197566"/>
            <a:ext cx="931655" cy="1018171"/>
            <a:chOff x="393193" y="2328479"/>
            <a:chExt cx="931655" cy="1018171"/>
          </a:xfrm>
        </p:grpSpPr>
        <p:grpSp>
          <p:nvGrpSpPr>
            <p:cNvPr id="51" name="Group 50"/>
            <p:cNvGrpSpPr/>
            <p:nvPr/>
          </p:nvGrpSpPr>
          <p:grpSpPr>
            <a:xfrm>
              <a:off x="393193" y="2548260"/>
              <a:ext cx="903929" cy="798390"/>
              <a:chOff x="6286374" y="633235"/>
              <a:chExt cx="2118086" cy="1870788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6286374" y="633235"/>
                <a:ext cx="1243734" cy="1870788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7702793" y="1190643"/>
                <a:ext cx="701667" cy="790199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6429022" y="823259"/>
                <a:ext cx="895306" cy="88727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530108" y="1469596"/>
                <a:ext cx="177033" cy="190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794227" y="633235"/>
                <a:ext cx="188737" cy="19002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957440" y="278584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15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11240" y="2328479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65566" y="2646099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20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20884" y="268228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479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8" grpId="0"/>
      <p:bldP spid="48" grpId="0"/>
      <p:bldP spid="49" grpId="0"/>
      <p:bldP spid="10" grpId="0"/>
      <p:bldP spid="50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72980" y="2679589"/>
            <a:ext cx="2118086" cy="1870788"/>
            <a:chOff x="1372980" y="2679589"/>
            <a:chExt cx="2118086" cy="1870788"/>
          </a:xfrm>
        </p:grpSpPr>
        <p:sp>
          <p:nvSpPr>
            <p:cNvPr id="222" name="Rounded Rectangle 221"/>
            <p:cNvSpPr/>
            <p:nvPr/>
          </p:nvSpPr>
          <p:spPr>
            <a:xfrm>
              <a:off x="1372980" y="2679589"/>
              <a:ext cx="1243734" cy="1870788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ounded Rectangle 222"/>
            <p:cNvSpPr/>
            <p:nvPr/>
          </p:nvSpPr>
          <p:spPr>
            <a:xfrm>
              <a:off x="2789399" y="3236997"/>
              <a:ext cx="701667" cy="790199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ounded Rectangle 223"/>
            <p:cNvSpPr/>
            <p:nvPr/>
          </p:nvSpPr>
          <p:spPr>
            <a:xfrm>
              <a:off x="1515628" y="2869613"/>
              <a:ext cx="895306" cy="88727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2616714" y="3515950"/>
              <a:ext cx="177033" cy="190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1880833" y="2679589"/>
              <a:ext cx="188737" cy="1900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9165" y="999218"/>
            <a:ext cx="8466730" cy="465564"/>
          </a:xfrm>
        </p:spPr>
        <p:txBody>
          <a:bodyPr/>
          <a:lstStyle/>
          <a:p>
            <a:r>
              <a:rPr lang="en-US" dirty="0"/>
              <a:t>Representing partitioning of space into regions of different types</a:t>
            </a:r>
          </a:p>
        </p:txBody>
      </p:sp>
      <p:cxnSp>
        <p:nvCxnSpPr>
          <p:cNvPr id="197" name="Straight Connector 196"/>
          <p:cNvCxnSpPr>
            <a:endCxn id="4" idx="5"/>
          </p:cNvCxnSpPr>
          <p:nvPr/>
        </p:nvCxnSpPr>
        <p:spPr>
          <a:xfrm flipH="1" flipV="1">
            <a:off x="5702582" y="2970062"/>
            <a:ext cx="669229" cy="8591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44" idx="1"/>
            <a:endCxn id="4" idx="6"/>
          </p:cNvCxnSpPr>
          <p:nvPr/>
        </p:nvCxnSpPr>
        <p:spPr>
          <a:xfrm flipH="1" flipV="1">
            <a:off x="5753198" y="2847865"/>
            <a:ext cx="608310" cy="2925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62" idx="2"/>
            <a:endCxn id="58" idx="5"/>
          </p:cNvCxnSpPr>
          <p:nvPr/>
        </p:nvCxnSpPr>
        <p:spPr>
          <a:xfrm flipH="1" flipV="1">
            <a:off x="4845081" y="4075127"/>
            <a:ext cx="567205" cy="4840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44" idx="2"/>
            <a:endCxn id="54" idx="6"/>
          </p:cNvCxnSpPr>
          <p:nvPr/>
        </p:nvCxnSpPr>
        <p:spPr>
          <a:xfrm flipH="1" flipV="1">
            <a:off x="4895697" y="3262489"/>
            <a:ext cx="1415195" cy="1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>
            <a:stCxn id="4" idx="3"/>
            <a:endCxn id="58" idx="7"/>
          </p:cNvCxnSpPr>
          <p:nvPr/>
        </p:nvCxnSpPr>
        <p:spPr>
          <a:xfrm flipH="1">
            <a:off x="4845081" y="2970062"/>
            <a:ext cx="613106" cy="8606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stCxn id="57" idx="2"/>
            <a:endCxn id="58" idx="6"/>
          </p:cNvCxnSpPr>
          <p:nvPr/>
        </p:nvCxnSpPr>
        <p:spPr>
          <a:xfrm flipH="1">
            <a:off x="4895697" y="3952930"/>
            <a:ext cx="14099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stCxn id="62" idx="7"/>
            <a:endCxn id="44" idx="3"/>
          </p:cNvCxnSpPr>
          <p:nvPr/>
        </p:nvCxnSpPr>
        <p:spPr>
          <a:xfrm flipV="1">
            <a:off x="5707297" y="3384820"/>
            <a:ext cx="654211" cy="1052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endCxn id="54" idx="5"/>
          </p:cNvCxnSpPr>
          <p:nvPr/>
        </p:nvCxnSpPr>
        <p:spPr>
          <a:xfrm flipH="1" flipV="1">
            <a:off x="4845081" y="3384686"/>
            <a:ext cx="606656" cy="10522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Rectangle 225"/>
              <p:cNvSpPr/>
              <p:nvPr/>
            </p:nvSpPr>
            <p:spPr>
              <a:xfrm>
                <a:off x="2949424" y="3353872"/>
                <a:ext cx="45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6" name="Rectangle 2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424" y="3353872"/>
                <a:ext cx="45557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Rectangle 226"/>
              <p:cNvSpPr/>
              <p:nvPr/>
            </p:nvSpPr>
            <p:spPr>
              <a:xfrm>
                <a:off x="2489472" y="3344015"/>
                <a:ext cx="478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7" name="Rectangle 2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472" y="3344015"/>
                <a:ext cx="478016" cy="400110"/>
              </a:xfrm>
              <a:prstGeom prst="rect">
                <a:avLst/>
              </a:prstGeom>
              <a:blipFill>
                <a:blip r:embed="rId4"/>
                <a:stretch>
                  <a:fillRect l="-506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Rectangle 228"/>
              <p:cNvSpPr/>
              <p:nvPr/>
            </p:nvSpPr>
            <p:spPr>
              <a:xfrm>
                <a:off x="1764322" y="3062309"/>
                <a:ext cx="478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9" name="Rectangle 2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22" y="3062309"/>
                <a:ext cx="478016" cy="400110"/>
              </a:xfrm>
              <a:prstGeom prst="rect">
                <a:avLst/>
              </a:prstGeom>
              <a:blipFill>
                <a:blip r:embed="rId5"/>
                <a:stretch>
                  <a:fillRect l="-5063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Rectangle 229"/>
              <p:cNvSpPr/>
              <p:nvPr/>
            </p:nvSpPr>
            <p:spPr>
              <a:xfrm>
                <a:off x="1778628" y="3875072"/>
                <a:ext cx="478016" cy="40011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0" name="Rectangle 2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628" y="3875072"/>
                <a:ext cx="478016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Rectangle 230"/>
              <p:cNvSpPr/>
              <p:nvPr/>
            </p:nvSpPr>
            <p:spPr>
              <a:xfrm>
                <a:off x="2949338" y="2523832"/>
                <a:ext cx="4844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1" name="Rectangle 2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338" y="2523832"/>
                <a:ext cx="48442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Rectangle 231"/>
              <p:cNvSpPr/>
              <p:nvPr/>
            </p:nvSpPr>
            <p:spPr>
              <a:xfrm>
                <a:off x="1766465" y="2520100"/>
                <a:ext cx="45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2" name="Rectangle 2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465" y="2520100"/>
                <a:ext cx="45557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8" name="Slide Number Placeholder 2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13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407571" y="2675051"/>
            <a:ext cx="345627" cy="3456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310892" y="3089809"/>
            <a:ext cx="345627" cy="3456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550070" y="3089675"/>
            <a:ext cx="345627" cy="3456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7" name="Oval 56"/>
          <p:cNvSpPr/>
          <p:nvPr/>
        </p:nvSpPr>
        <p:spPr>
          <a:xfrm>
            <a:off x="6305633" y="3780116"/>
            <a:ext cx="345627" cy="3456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550070" y="3780116"/>
            <a:ext cx="345627" cy="3456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412286" y="4386350"/>
            <a:ext cx="345627" cy="3456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4532048" y="3012659"/>
                <a:ext cx="45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048" y="3012659"/>
                <a:ext cx="455574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4525598" y="3697383"/>
                <a:ext cx="45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598" y="3697383"/>
                <a:ext cx="455574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6285968" y="3032775"/>
                <a:ext cx="478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968" y="3032775"/>
                <a:ext cx="478016" cy="400110"/>
              </a:xfrm>
              <a:prstGeom prst="rect">
                <a:avLst/>
              </a:prstGeom>
              <a:blipFill>
                <a:blip r:embed="rId11"/>
                <a:stretch>
                  <a:fillRect l="-506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6279518" y="3717499"/>
                <a:ext cx="478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518" y="3717499"/>
                <a:ext cx="478016" cy="400110"/>
              </a:xfrm>
              <a:prstGeom prst="rect">
                <a:avLst/>
              </a:prstGeom>
              <a:blipFill>
                <a:blip r:embed="rId12"/>
                <a:stretch>
                  <a:fillRect l="-506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Connector 92"/>
          <p:cNvCxnSpPr>
            <a:stCxn id="62" idx="0"/>
            <a:endCxn id="4" idx="4"/>
          </p:cNvCxnSpPr>
          <p:nvPr/>
        </p:nvCxnSpPr>
        <p:spPr>
          <a:xfrm flipH="1" flipV="1">
            <a:off x="5580385" y="3020678"/>
            <a:ext cx="4715" cy="13656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5380987" y="4322342"/>
                <a:ext cx="4844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987" y="4322342"/>
                <a:ext cx="484428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5379476" y="2626666"/>
                <a:ext cx="478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476" y="2626666"/>
                <a:ext cx="478016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Oval 102"/>
          <p:cNvSpPr/>
          <p:nvPr/>
        </p:nvSpPr>
        <p:spPr>
          <a:xfrm>
            <a:off x="1804462" y="3932993"/>
            <a:ext cx="345627" cy="3456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2970064" y="3432415"/>
            <a:ext cx="345627" cy="3456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2536792" y="3432415"/>
            <a:ext cx="345627" cy="3456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1792416" y="3124318"/>
            <a:ext cx="345627" cy="3456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1793185" y="2601788"/>
            <a:ext cx="345627" cy="3456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2971112" y="2604908"/>
            <a:ext cx="345627" cy="34562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TextBox 238"/>
          <p:cNvSpPr txBox="1"/>
          <p:nvPr/>
        </p:nvSpPr>
        <p:spPr>
          <a:xfrm>
            <a:off x="829469" y="1352854"/>
            <a:ext cx="5780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Cut and fill nodes: connected components of cuts and fills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829469" y="1656450"/>
            <a:ext cx="5827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Kernel nodes: connected components of shape minus cuts</a:t>
            </a:r>
          </a:p>
        </p:txBody>
      </p:sp>
      <p:sp>
        <p:nvSpPr>
          <p:cNvPr id="241" name="TextBox 240"/>
          <p:cNvSpPr txBox="1"/>
          <p:nvPr/>
        </p:nvSpPr>
        <p:spPr>
          <a:xfrm>
            <a:off x="829469" y="1951310"/>
            <a:ext cx="7180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Neighborhood nodes: connected components of background minus fills</a:t>
            </a:r>
          </a:p>
        </p:txBody>
      </p:sp>
    </p:spTree>
    <p:extLst>
      <p:ext uri="{BB962C8B-B14F-4D97-AF65-F5344CB8AC3E}">
        <p14:creationId xmlns:p14="http://schemas.microsoft.com/office/powerpoint/2010/main" val="213544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/>
      <p:bldP spid="227" grpId="0"/>
      <p:bldP spid="229" grpId="0"/>
      <p:bldP spid="230" grpId="0"/>
      <p:bldP spid="231" grpId="0"/>
      <p:bldP spid="232" grpId="0"/>
      <p:bldP spid="4" grpId="0" animBg="1"/>
      <p:bldP spid="44" grpId="0" animBg="1"/>
      <p:bldP spid="54" grpId="0" animBg="1"/>
      <p:bldP spid="57" grpId="0" animBg="1"/>
      <p:bldP spid="58" grpId="0" animBg="1"/>
      <p:bldP spid="62" grpId="0" animBg="1"/>
      <p:bldP spid="89" grpId="0"/>
      <p:bldP spid="90" grpId="0"/>
      <p:bldP spid="91" grpId="0"/>
      <p:bldP spid="92" grpId="0"/>
      <p:bldP spid="96" grpId="0"/>
      <p:bldP spid="98" grpId="0"/>
      <p:bldP spid="103" grpId="0"/>
      <p:bldP spid="104" grpId="0"/>
      <p:bldP spid="105" grpId="0"/>
      <p:bldP spid="106" grpId="0"/>
      <p:bldP spid="107" grpId="0"/>
      <p:bldP spid="108" grpId="0"/>
      <p:bldP spid="239" grpId="0"/>
      <p:bldP spid="240" grpId="0"/>
      <p:bldP spid="2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9165" y="999217"/>
            <a:ext cx="8466730" cy="1882034"/>
          </a:xfrm>
        </p:spPr>
        <p:txBody>
          <a:bodyPr>
            <a:normAutofit/>
          </a:bodyPr>
          <a:lstStyle/>
          <a:p>
            <a:r>
              <a:rPr lang="en-US" sz="2200" dirty="0"/>
              <a:t>1/0 labelling of nodes represents selection of cuts and fills</a:t>
            </a:r>
          </a:p>
          <a:p>
            <a:pPr lvl="1"/>
            <a:r>
              <a:rPr lang="en-US" dirty="0"/>
              <a:t>1-labelled fill nodes and 0-labelled cut nodes are selected</a:t>
            </a:r>
          </a:p>
          <a:p>
            <a:pPr lvl="1"/>
            <a:r>
              <a:rPr lang="en-US" dirty="0"/>
              <a:t>Kernel nodes are labelled 1, neighborhood nodes labelled </a:t>
            </a:r>
            <a:r>
              <a:rPr lang="en-US" dirty="0" smtClean="0"/>
              <a:t>0</a:t>
            </a:r>
          </a:p>
          <a:p>
            <a:endParaRPr lang="en-US" dirty="0"/>
          </a:p>
        </p:txBody>
      </p:sp>
      <p:sp>
        <p:nvSpPr>
          <p:cNvPr id="186" name="Slide Number Placeholder 1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14</a:t>
            </a:fld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5412286" y="4386121"/>
            <a:ext cx="345627" cy="345627"/>
          </a:xfrm>
          <a:prstGeom prst="ellipse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/>
          <p:cNvGrpSpPr/>
          <p:nvPr/>
        </p:nvGrpSpPr>
        <p:grpSpPr>
          <a:xfrm>
            <a:off x="1372980" y="2679360"/>
            <a:ext cx="2118086" cy="1870788"/>
            <a:chOff x="1659050" y="2664069"/>
            <a:chExt cx="2118086" cy="1870788"/>
          </a:xfrm>
        </p:grpSpPr>
        <p:sp>
          <p:nvSpPr>
            <p:cNvPr id="115" name="Rounded Rectangle 114"/>
            <p:cNvSpPr/>
            <p:nvPr/>
          </p:nvSpPr>
          <p:spPr>
            <a:xfrm>
              <a:off x="1659050" y="2664069"/>
              <a:ext cx="1243734" cy="1870788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3075469" y="3221477"/>
              <a:ext cx="701667" cy="79019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1801698" y="2854093"/>
              <a:ext cx="895306" cy="88727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902784" y="3500430"/>
              <a:ext cx="177033" cy="19002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166903" y="2664069"/>
              <a:ext cx="188737" cy="190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0" name="Straight Connector 119"/>
          <p:cNvCxnSpPr>
            <a:endCxn id="128" idx="5"/>
          </p:cNvCxnSpPr>
          <p:nvPr/>
        </p:nvCxnSpPr>
        <p:spPr>
          <a:xfrm flipH="1" flipV="1">
            <a:off x="5702582" y="2969833"/>
            <a:ext cx="669229" cy="8591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29" idx="1"/>
            <a:endCxn id="128" idx="6"/>
          </p:cNvCxnSpPr>
          <p:nvPr/>
        </p:nvCxnSpPr>
        <p:spPr>
          <a:xfrm flipH="1" flipV="1">
            <a:off x="5753198" y="2847636"/>
            <a:ext cx="608310" cy="292560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endCxn id="132" idx="5"/>
          </p:cNvCxnSpPr>
          <p:nvPr/>
        </p:nvCxnSpPr>
        <p:spPr>
          <a:xfrm flipH="1" flipV="1">
            <a:off x="4845081" y="4074898"/>
            <a:ext cx="567205" cy="484037"/>
          </a:xfrm>
          <a:prstGeom prst="line">
            <a:avLst/>
          </a:prstGeom>
          <a:ln w="127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29" idx="2"/>
            <a:endCxn id="130" idx="6"/>
          </p:cNvCxnSpPr>
          <p:nvPr/>
        </p:nvCxnSpPr>
        <p:spPr>
          <a:xfrm flipH="1" flipV="1">
            <a:off x="4895697" y="3262260"/>
            <a:ext cx="1415195" cy="134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28" idx="3"/>
            <a:endCxn id="132" idx="7"/>
          </p:cNvCxnSpPr>
          <p:nvPr/>
        </p:nvCxnSpPr>
        <p:spPr>
          <a:xfrm flipH="1">
            <a:off x="4845081" y="2969833"/>
            <a:ext cx="613106" cy="8606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31" idx="2"/>
            <a:endCxn id="132" idx="6"/>
          </p:cNvCxnSpPr>
          <p:nvPr/>
        </p:nvCxnSpPr>
        <p:spPr>
          <a:xfrm flipH="1">
            <a:off x="4895697" y="3952701"/>
            <a:ext cx="1409936" cy="0"/>
          </a:xfrm>
          <a:prstGeom prst="line">
            <a:avLst/>
          </a:prstGeom>
          <a:ln w="127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endCxn id="129" idx="3"/>
          </p:cNvCxnSpPr>
          <p:nvPr/>
        </p:nvCxnSpPr>
        <p:spPr>
          <a:xfrm flipV="1">
            <a:off x="5707297" y="3384591"/>
            <a:ext cx="654211" cy="1052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endCxn id="130" idx="5"/>
          </p:cNvCxnSpPr>
          <p:nvPr/>
        </p:nvCxnSpPr>
        <p:spPr>
          <a:xfrm flipH="1" flipV="1">
            <a:off x="4845081" y="3384457"/>
            <a:ext cx="606656" cy="10522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val 127"/>
          <p:cNvSpPr/>
          <p:nvPr/>
        </p:nvSpPr>
        <p:spPr>
          <a:xfrm>
            <a:off x="5407571" y="2674822"/>
            <a:ext cx="345627" cy="345627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6310892" y="3089580"/>
            <a:ext cx="345627" cy="345627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4550070" y="3089446"/>
            <a:ext cx="345627" cy="345627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1" name="Oval 130"/>
          <p:cNvSpPr/>
          <p:nvPr/>
        </p:nvSpPr>
        <p:spPr>
          <a:xfrm>
            <a:off x="6305633" y="3779887"/>
            <a:ext cx="345627" cy="345627"/>
          </a:xfrm>
          <a:prstGeom prst="ellipse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4550070" y="3779887"/>
            <a:ext cx="345627" cy="345627"/>
          </a:xfrm>
          <a:prstGeom prst="ellipse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/>
              <p:cNvSpPr/>
              <p:nvPr/>
            </p:nvSpPr>
            <p:spPr>
              <a:xfrm>
                <a:off x="4532048" y="3012430"/>
                <a:ext cx="45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048" y="3012430"/>
                <a:ext cx="45557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33"/>
              <p:cNvSpPr/>
              <p:nvPr/>
            </p:nvSpPr>
            <p:spPr>
              <a:xfrm>
                <a:off x="4525598" y="3697154"/>
                <a:ext cx="45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4" name="Rectangle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598" y="3697154"/>
                <a:ext cx="45557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/>
              <p:cNvSpPr/>
              <p:nvPr/>
            </p:nvSpPr>
            <p:spPr>
              <a:xfrm>
                <a:off x="6285968" y="3032546"/>
                <a:ext cx="478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5" name="Rectangle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968" y="3032546"/>
                <a:ext cx="478016" cy="400110"/>
              </a:xfrm>
              <a:prstGeom prst="rect">
                <a:avLst/>
              </a:prstGeom>
              <a:blipFill>
                <a:blip r:embed="rId5"/>
                <a:stretch>
                  <a:fillRect l="-5063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/>
              <p:cNvSpPr/>
              <p:nvPr/>
            </p:nvSpPr>
            <p:spPr>
              <a:xfrm>
                <a:off x="6279518" y="3717270"/>
                <a:ext cx="478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6" name="Rectangle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518" y="3717270"/>
                <a:ext cx="478016" cy="400110"/>
              </a:xfrm>
              <a:prstGeom prst="rect">
                <a:avLst/>
              </a:prstGeom>
              <a:blipFill>
                <a:blip r:embed="rId6"/>
                <a:stretch>
                  <a:fillRect l="-506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7" name="Straight Connector 136"/>
          <p:cNvCxnSpPr>
            <a:endCxn id="128" idx="4"/>
          </p:cNvCxnSpPr>
          <p:nvPr/>
        </p:nvCxnSpPr>
        <p:spPr>
          <a:xfrm flipH="1" flipV="1">
            <a:off x="5580385" y="3020449"/>
            <a:ext cx="4715" cy="13656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angle 137"/>
              <p:cNvSpPr/>
              <p:nvPr/>
            </p:nvSpPr>
            <p:spPr>
              <a:xfrm>
                <a:off x="5380987" y="4322113"/>
                <a:ext cx="4844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8" name="Rectangle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987" y="4322113"/>
                <a:ext cx="48442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>
              <a:xfrm>
                <a:off x="5379476" y="2626437"/>
                <a:ext cx="478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476" y="2626437"/>
                <a:ext cx="478016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Rectangle 139"/>
              <p:cNvSpPr/>
              <p:nvPr/>
            </p:nvSpPr>
            <p:spPr>
              <a:xfrm>
                <a:off x="2941445" y="3356553"/>
                <a:ext cx="45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0" name="Rectangle 1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445" y="3356553"/>
                <a:ext cx="455574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/>
              <p:cNvSpPr/>
              <p:nvPr/>
            </p:nvSpPr>
            <p:spPr>
              <a:xfrm>
                <a:off x="2472672" y="3379828"/>
                <a:ext cx="478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1" name="Rectangle 1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672" y="3379828"/>
                <a:ext cx="478016" cy="400110"/>
              </a:xfrm>
              <a:prstGeom prst="rect">
                <a:avLst/>
              </a:prstGeom>
              <a:blipFill>
                <a:blip r:embed="rId10"/>
                <a:stretch>
                  <a:fillRect l="-5128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Rectangle 141"/>
              <p:cNvSpPr/>
              <p:nvPr/>
            </p:nvSpPr>
            <p:spPr>
              <a:xfrm>
                <a:off x="1769531" y="3057465"/>
                <a:ext cx="478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2" name="Rectangle 1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531" y="3057465"/>
                <a:ext cx="478016" cy="400110"/>
              </a:xfrm>
              <a:prstGeom prst="rect">
                <a:avLst/>
              </a:prstGeom>
              <a:blipFill>
                <a:blip r:embed="rId11"/>
                <a:stretch>
                  <a:fillRect l="-506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/>
              <p:cNvSpPr/>
              <p:nvPr/>
            </p:nvSpPr>
            <p:spPr>
              <a:xfrm>
                <a:off x="1778628" y="3874843"/>
                <a:ext cx="478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3" name="Rectangle 1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628" y="3874843"/>
                <a:ext cx="478016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43"/>
              <p:cNvSpPr/>
              <p:nvPr/>
            </p:nvSpPr>
            <p:spPr>
              <a:xfrm>
                <a:off x="2949754" y="2527761"/>
                <a:ext cx="4844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4" name="Rectangle 1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754" y="2527761"/>
                <a:ext cx="484428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1766465" y="2527761"/>
                <a:ext cx="45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465" y="2527761"/>
                <a:ext cx="455574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Oval 145"/>
          <p:cNvSpPr/>
          <p:nvPr/>
        </p:nvSpPr>
        <p:spPr>
          <a:xfrm>
            <a:off x="7009947" y="2676926"/>
            <a:ext cx="345627" cy="345627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7009947" y="3167611"/>
            <a:ext cx="345627" cy="345627"/>
          </a:xfrm>
          <a:prstGeom prst="ellipse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/>
          <p:cNvSpPr txBox="1"/>
          <p:nvPr/>
        </p:nvSpPr>
        <p:spPr>
          <a:xfrm>
            <a:off x="7355574" y="2639441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1-labelled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355574" y="3128051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0-labelled</a:t>
            </a:r>
          </a:p>
        </p:txBody>
      </p:sp>
    </p:spTree>
    <p:extLst>
      <p:ext uri="{BB962C8B-B14F-4D97-AF65-F5344CB8AC3E}">
        <p14:creationId xmlns:p14="http://schemas.microsoft.com/office/powerpoint/2010/main" val="356542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9165" y="999217"/>
            <a:ext cx="8466730" cy="1882034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 </a:t>
            </a:r>
            <a:r>
              <a:rPr lang="en-US" sz="2200" dirty="0"/>
              <a:t>node-wise cost is defined for each cut or fill node</a:t>
            </a:r>
          </a:p>
          <a:p>
            <a:pPr lvl="1"/>
            <a:r>
              <a:rPr lang="en-US" dirty="0" smtClean="0"/>
              <a:t>Obtained from </a:t>
            </a:r>
            <a:r>
              <a:rPr lang="en-US" dirty="0"/>
              <a:t>the Euler characteristic and geometric cost of the </a:t>
            </a:r>
            <a:r>
              <a:rPr lang="en-US" dirty="0" smtClean="0"/>
              <a:t>node</a:t>
            </a:r>
          </a:p>
          <a:p>
            <a:endParaRPr lang="en-US" dirty="0"/>
          </a:p>
        </p:txBody>
      </p:sp>
      <p:sp>
        <p:nvSpPr>
          <p:cNvPr id="186" name="Slide Number Placeholder 185"/>
          <p:cNvSpPr>
            <a:spLocks noGrp="1"/>
          </p:cNvSpPr>
          <p:nvPr>
            <p:ph type="sldNum" sz="quarter" idx="12"/>
          </p:nvPr>
        </p:nvSpPr>
        <p:spPr>
          <a:xfrm>
            <a:off x="6363357" y="4452055"/>
            <a:ext cx="2057400" cy="273844"/>
          </a:xfrm>
        </p:spPr>
        <p:txBody>
          <a:bodyPr/>
          <a:lstStyle/>
          <a:p>
            <a:fld id="{62358D21-5013-8541-84E1-8887294C5649}" type="slidenum">
              <a:rPr lang="en-US" smtClean="0"/>
              <a:t>15</a:t>
            </a:fld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412286" y="4386121"/>
            <a:ext cx="345627" cy="345627"/>
          </a:xfrm>
          <a:prstGeom prst="ellipse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1372980" y="2679360"/>
            <a:ext cx="2118086" cy="1870788"/>
            <a:chOff x="1659050" y="2664069"/>
            <a:chExt cx="2118086" cy="1870788"/>
          </a:xfrm>
        </p:grpSpPr>
        <p:sp>
          <p:nvSpPr>
            <p:cNvPr id="61" name="Rounded Rectangle 60"/>
            <p:cNvSpPr/>
            <p:nvPr/>
          </p:nvSpPr>
          <p:spPr>
            <a:xfrm>
              <a:off x="1659050" y="2664069"/>
              <a:ext cx="1243734" cy="1870788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075469" y="3221477"/>
              <a:ext cx="701667" cy="79019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1801698" y="2854093"/>
              <a:ext cx="895306" cy="88727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902784" y="3500430"/>
              <a:ext cx="177033" cy="19002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166903" y="2664069"/>
              <a:ext cx="188737" cy="190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67" name="Straight Connector 66"/>
          <p:cNvCxnSpPr>
            <a:endCxn id="87" idx="5"/>
          </p:cNvCxnSpPr>
          <p:nvPr/>
        </p:nvCxnSpPr>
        <p:spPr>
          <a:xfrm flipH="1" flipV="1">
            <a:off x="5702582" y="2969833"/>
            <a:ext cx="669229" cy="8591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88" idx="1"/>
            <a:endCxn id="87" idx="6"/>
          </p:cNvCxnSpPr>
          <p:nvPr/>
        </p:nvCxnSpPr>
        <p:spPr>
          <a:xfrm flipH="1" flipV="1">
            <a:off x="5753198" y="2847636"/>
            <a:ext cx="608310" cy="292560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91" idx="5"/>
          </p:cNvCxnSpPr>
          <p:nvPr/>
        </p:nvCxnSpPr>
        <p:spPr>
          <a:xfrm flipH="1" flipV="1">
            <a:off x="4845081" y="4074898"/>
            <a:ext cx="567205" cy="484037"/>
          </a:xfrm>
          <a:prstGeom prst="line">
            <a:avLst/>
          </a:prstGeom>
          <a:ln w="127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88" idx="2"/>
            <a:endCxn id="89" idx="6"/>
          </p:cNvCxnSpPr>
          <p:nvPr/>
        </p:nvCxnSpPr>
        <p:spPr>
          <a:xfrm flipH="1" flipV="1">
            <a:off x="4895697" y="3262260"/>
            <a:ext cx="1415195" cy="134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87" idx="3"/>
            <a:endCxn id="91" idx="7"/>
          </p:cNvCxnSpPr>
          <p:nvPr/>
        </p:nvCxnSpPr>
        <p:spPr>
          <a:xfrm flipH="1">
            <a:off x="4845081" y="2969833"/>
            <a:ext cx="613106" cy="8606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90" idx="2"/>
            <a:endCxn id="91" idx="6"/>
          </p:cNvCxnSpPr>
          <p:nvPr/>
        </p:nvCxnSpPr>
        <p:spPr>
          <a:xfrm flipH="1">
            <a:off x="4895697" y="3952701"/>
            <a:ext cx="1409936" cy="0"/>
          </a:xfrm>
          <a:prstGeom prst="line">
            <a:avLst/>
          </a:prstGeom>
          <a:ln w="127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88" idx="3"/>
          </p:cNvCxnSpPr>
          <p:nvPr/>
        </p:nvCxnSpPr>
        <p:spPr>
          <a:xfrm flipV="1">
            <a:off x="5707297" y="3384591"/>
            <a:ext cx="654211" cy="1052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89" idx="5"/>
          </p:cNvCxnSpPr>
          <p:nvPr/>
        </p:nvCxnSpPr>
        <p:spPr>
          <a:xfrm flipH="1" flipV="1">
            <a:off x="4845081" y="3384457"/>
            <a:ext cx="606656" cy="10522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5407571" y="2674822"/>
            <a:ext cx="345627" cy="345627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310892" y="3089580"/>
            <a:ext cx="345627" cy="345627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550070" y="3089446"/>
            <a:ext cx="345627" cy="345627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0" name="Oval 89"/>
          <p:cNvSpPr/>
          <p:nvPr/>
        </p:nvSpPr>
        <p:spPr>
          <a:xfrm>
            <a:off x="6305633" y="3779887"/>
            <a:ext cx="345627" cy="345627"/>
          </a:xfrm>
          <a:prstGeom prst="ellipse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550070" y="3779887"/>
            <a:ext cx="345627" cy="345627"/>
          </a:xfrm>
          <a:prstGeom prst="ellipse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532048" y="3012430"/>
                <a:ext cx="45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048" y="3012430"/>
                <a:ext cx="45557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4525598" y="3697154"/>
                <a:ext cx="45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598" y="3697154"/>
                <a:ext cx="45557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6285968" y="3032546"/>
                <a:ext cx="478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968" y="3032546"/>
                <a:ext cx="478016" cy="400110"/>
              </a:xfrm>
              <a:prstGeom prst="rect">
                <a:avLst/>
              </a:prstGeom>
              <a:blipFill>
                <a:blip r:embed="rId5"/>
                <a:stretch>
                  <a:fillRect l="-5063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6279518" y="3717270"/>
                <a:ext cx="478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518" y="3717270"/>
                <a:ext cx="478016" cy="400110"/>
              </a:xfrm>
              <a:prstGeom prst="rect">
                <a:avLst/>
              </a:prstGeom>
              <a:blipFill>
                <a:blip r:embed="rId6"/>
                <a:stretch>
                  <a:fillRect l="-506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Connector 95"/>
          <p:cNvCxnSpPr>
            <a:endCxn id="87" idx="4"/>
          </p:cNvCxnSpPr>
          <p:nvPr/>
        </p:nvCxnSpPr>
        <p:spPr>
          <a:xfrm flipH="1" flipV="1">
            <a:off x="5580385" y="3020449"/>
            <a:ext cx="4715" cy="13656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5380987" y="4322113"/>
                <a:ext cx="4844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987" y="4322113"/>
                <a:ext cx="48442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5379476" y="2626437"/>
                <a:ext cx="478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476" y="2626437"/>
                <a:ext cx="478016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2941445" y="3356553"/>
                <a:ext cx="45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445" y="3356553"/>
                <a:ext cx="455574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2472672" y="3379828"/>
                <a:ext cx="478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672" y="3379828"/>
                <a:ext cx="478016" cy="400110"/>
              </a:xfrm>
              <a:prstGeom prst="rect">
                <a:avLst/>
              </a:prstGeom>
              <a:blipFill>
                <a:blip r:embed="rId10"/>
                <a:stretch>
                  <a:fillRect l="-5128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1769531" y="3057465"/>
                <a:ext cx="478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531" y="3057465"/>
                <a:ext cx="478016" cy="400110"/>
              </a:xfrm>
              <a:prstGeom prst="rect">
                <a:avLst/>
              </a:prstGeom>
              <a:blipFill>
                <a:blip r:embed="rId11"/>
                <a:stretch>
                  <a:fillRect l="-506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1778628" y="3874843"/>
                <a:ext cx="478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628" y="3874843"/>
                <a:ext cx="478016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2949754" y="2527761"/>
                <a:ext cx="4844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754" y="2527761"/>
                <a:ext cx="484428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1766465" y="2527761"/>
                <a:ext cx="45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465" y="2527761"/>
                <a:ext cx="455574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Oval 108"/>
          <p:cNvSpPr/>
          <p:nvPr/>
        </p:nvSpPr>
        <p:spPr>
          <a:xfrm>
            <a:off x="7009947" y="2676926"/>
            <a:ext cx="345627" cy="345627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7009947" y="3167611"/>
            <a:ext cx="345627" cy="345627"/>
          </a:xfrm>
          <a:prstGeom prst="ellipse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7355574" y="2639441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1-labelled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355574" y="3128051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0-labelled</a:t>
            </a:r>
          </a:p>
        </p:txBody>
      </p:sp>
    </p:spTree>
    <p:extLst>
      <p:ext uri="{BB962C8B-B14F-4D97-AF65-F5344CB8AC3E}">
        <p14:creationId xmlns:p14="http://schemas.microsoft.com/office/powerpoint/2010/main" val="225955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9165" y="989946"/>
            <a:ext cx="8466730" cy="3052690"/>
          </a:xfrm>
        </p:spPr>
        <p:txBody>
          <a:bodyPr/>
          <a:lstStyle/>
          <a:p>
            <a:r>
              <a:rPr lang="en-US" dirty="0" smtClean="0"/>
              <a:t>Problem</a:t>
            </a:r>
            <a:r>
              <a:rPr lang="en-US" dirty="0"/>
              <a:t>: Find a 1/0 labelling that minimizes the </a:t>
            </a:r>
            <a:r>
              <a:rPr lang="en-US" dirty="0" smtClean="0"/>
              <a:t>sum of:</a:t>
            </a:r>
            <a:endParaRPr lang="en-US" dirty="0"/>
          </a:p>
          <a:p>
            <a:pPr lvl="1"/>
            <a:r>
              <a:rPr lang="en-US" dirty="0"/>
              <a:t>Number of connected components of the 1-labelled and 0-labelled subgraphs</a:t>
            </a:r>
          </a:p>
          <a:p>
            <a:pPr lvl="1"/>
            <a:r>
              <a:rPr lang="en-US" dirty="0"/>
              <a:t>Total labelling costs of all nodes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97766" y="3238763"/>
            <a:ext cx="2169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# 1-labelled components: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97766" y="3576295"/>
            <a:ext cx="2169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# 0-labelled components: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16</a:t>
            </a:fld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12286" y="4386350"/>
            <a:ext cx="345627" cy="345627"/>
          </a:xfrm>
          <a:prstGeom prst="ellipse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endCxn id="39" idx="5"/>
          </p:cNvCxnSpPr>
          <p:nvPr/>
        </p:nvCxnSpPr>
        <p:spPr>
          <a:xfrm flipH="1" flipV="1">
            <a:off x="5702582" y="2970062"/>
            <a:ext cx="669229" cy="8591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0" idx="1"/>
            <a:endCxn id="39" idx="6"/>
          </p:cNvCxnSpPr>
          <p:nvPr/>
        </p:nvCxnSpPr>
        <p:spPr>
          <a:xfrm flipH="1" flipV="1">
            <a:off x="5753198" y="2847865"/>
            <a:ext cx="608310" cy="292560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43" idx="5"/>
          </p:cNvCxnSpPr>
          <p:nvPr/>
        </p:nvCxnSpPr>
        <p:spPr>
          <a:xfrm flipH="1" flipV="1">
            <a:off x="4845081" y="4075127"/>
            <a:ext cx="567205" cy="484037"/>
          </a:xfrm>
          <a:prstGeom prst="line">
            <a:avLst/>
          </a:prstGeom>
          <a:ln w="127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4895697" y="3252964"/>
            <a:ext cx="1415195" cy="134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9" idx="3"/>
            <a:endCxn id="43" idx="7"/>
          </p:cNvCxnSpPr>
          <p:nvPr/>
        </p:nvCxnSpPr>
        <p:spPr>
          <a:xfrm flipH="1">
            <a:off x="4845081" y="2970062"/>
            <a:ext cx="613106" cy="8606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2" idx="2"/>
            <a:endCxn id="43" idx="6"/>
          </p:cNvCxnSpPr>
          <p:nvPr/>
        </p:nvCxnSpPr>
        <p:spPr>
          <a:xfrm flipH="1">
            <a:off x="4895697" y="3952930"/>
            <a:ext cx="1409936" cy="0"/>
          </a:xfrm>
          <a:prstGeom prst="line">
            <a:avLst/>
          </a:prstGeom>
          <a:ln w="127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40" idx="3"/>
          </p:cNvCxnSpPr>
          <p:nvPr/>
        </p:nvCxnSpPr>
        <p:spPr>
          <a:xfrm flipV="1">
            <a:off x="5707297" y="3384820"/>
            <a:ext cx="654211" cy="1052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41" idx="5"/>
          </p:cNvCxnSpPr>
          <p:nvPr/>
        </p:nvCxnSpPr>
        <p:spPr>
          <a:xfrm flipH="1" flipV="1">
            <a:off x="4845081" y="3384686"/>
            <a:ext cx="606656" cy="10522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407571" y="2675051"/>
            <a:ext cx="345627" cy="345627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310892" y="3089809"/>
            <a:ext cx="345627" cy="345627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550070" y="3089675"/>
            <a:ext cx="345627" cy="345627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2" name="Oval 41"/>
          <p:cNvSpPr/>
          <p:nvPr/>
        </p:nvSpPr>
        <p:spPr>
          <a:xfrm>
            <a:off x="6305633" y="3780116"/>
            <a:ext cx="345627" cy="345627"/>
          </a:xfrm>
          <a:prstGeom prst="ellipse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550070" y="3780116"/>
            <a:ext cx="345627" cy="345627"/>
          </a:xfrm>
          <a:prstGeom prst="ellipse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endCxn id="39" idx="4"/>
          </p:cNvCxnSpPr>
          <p:nvPr/>
        </p:nvCxnSpPr>
        <p:spPr>
          <a:xfrm flipH="1" flipV="1">
            <a:off x="5580385" y="3020678"/>
            <a:ext cx="4715" cy="13656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7009947" y="2677155"/>
            <a:ext cx="345627" cy="345627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009947" y="3167840"/>
            <a:ext cx="345627" cy="345627"/>
          </a:xfrm>
          <a:prstGeom prst="ellipse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355574" y="2639670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1-labelled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355574" y="3128280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0-labelled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4532048" y="3012659"/>
                <a:ext cx="45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048" y="3012659"/>
                <a:ext cx="45557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4525598" y="3697383"/>
                <a:ext cx="45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598" y="3697383"/>
                <a:ext cx="45557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6285968" y="3032775"/>
                <a:ext cx="478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968" y="3032775"/>
                <a:ext cx="478016" cy="400110"/>
              </a:xfrm>
              <a:prstGeom prst="rect">
                <a:avLst/>
              </a:prstGeom>
              <a:blipFill>
                <a:blip r:embed="rId5"/>
                <a:stretch>
                  <a:fillRect l="-506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6279518" y="3717499"/>
                <a:ext cx="478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518" y="3717499"/>
                <a:ext cx="478016" cy="400110"/>
              </a:xfrm>
              <a:prstGeom prst="rect">
                <a:avLst/>
              </a:prstGeom>
              <a:blipFill>
                <a:blip r:embed="rId6"/>
                <a:stretch>
                  <a:fillRect l="-506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5380987" y="4322342"/>
                <a:ext cx="4844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987" y="4322342"/>
                <a:ext cx="48442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5379476" y="2626666"/>
                <a:ext cx="478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476" y="2626666"/>
                <a:ext cx="478016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>
            <a:spLocks noGrp="1"/>
          </p:cNvSpPr>
          <p:nvPr>
            <p:ph sz="half" idx="2"/>
          </p:nvPr>
        </p:nvSpPr>
        <p:spPr>
          <a:xfrm>
            <a:off x="489165" y="999440"/>
            <a:ext cx="8466730" cy="781735"/>
          </a:xfrm>
        </p:spPr>
        <p:txBody>
          <a:bodyPr>
            <a:normAutofit/>
          </a:bodyPr>
          <a:lstStyle/>
          <a:p>
            <a:r>
              <a:rPr lang="en-US" dirty="0" smtClean="0"/>
              <a:t>Treat connectivity as constraints, instead of an energy term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Labelling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8675" y="1334068"/>
            <a:ext cx="6946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Constrain both 0/1-labelled subgraphs to be </a:t>
            </a:r>
            <a:r>
              <a:rPr lang="en-US" i="1" dirty="0"/>
              <a:t>as connected as possible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1474" y="1620249"/>
            <a:ext cx="8220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Solve the connectivity-constrained labelling problem using Steiner Tree</a:t>
            </a:r>
          </a:p>
        </p:txBody>
      </p:sp>
    </p:spTree>
    <p:extLst>
      <p:ext uri="{BB962C8B-B14F-4D97-AF65-F5344CB8AC3E}">
        <p14:creationId xmlns:p14="http://schemas.microsoft.com/office/powerpoint/2010/main" val="213435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>
            <a:spLocks noGrp="1"/>
          </p:cNvSpPr>
          <p:nvPr>
            <p:ph sz="half" idx="2"/>
          </p:nvPr>
        </p:nvSpPr>
        <p:spPr>
          <a:xfrm>
            <a:off x="489165" y="999440"/>
            <a:ext cx="8466730" cy="1010335"/>
          </a:xfrm>
        </p:spPr>
        <p:txBody>
          <a:bodyPr>
            <a:normAutofit/>
          </a:bodyPr>
          <a:lstStyle/>
          <a:p>
            <a:r>
              <a:rPr lang="en-US" dirty="0" smtClean="0"/>
              <a:t>Reachable sets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set of kernel (resp. neighborhood) nodes that are connected when all cut and fill nodes are labelled 1 (resp. 0</a:t>
            </a:r>
            <a:r>
              <a:rPr lang="en-US" dirty="0" smtClean="0"/>
              <a:t>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Labelling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>
            <a:spLocks noGrp="1"/>
          </p:cNvSpPr>
          <p:nvPr>
            <p:ph sz="half" idx="2"/>
          </p:nvPr>
        </p:nvSpPr>
        <p:spPr>
          <a:xfrm>
            <a:off x="489165" y="999440"/>
            <a:ext cx="8466730" cy="1010335"/>
          </a:xfrm>
        </p:spPr>
        <p:txBody>
          <a:bodyPr>
            <a:normAutofit/>
          </a:bodyPr>
          <a:lstStyle/>
          <a:p>
            <a:r>
              <a:rPr lang="en-US" dirty="0" smtClean="0"/>
              <a:t>Reachable sets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set of kernel (resp. neighborhood) nodes that are connected when all cut and fill nodes are labelled 1 (resp. 0</a:t>
            </a:r>
            <a:r>
              <a:rPr lang="en-US" dirty="0" smtClean="0"/>
              <a:t>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Labelling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19</a:t>
            </a:fld>
            <a:endParaRPr lang="en-US"/>
          </a:p>
        </p:txBody>
      </p:sp>
      <p:cxnSp>
        <p:nvCxnSpPr>
          <p:cNvPr id="57" name="Straight Connector 56"/>
          <p:cNvCxnSpPr>
            <a:stCxn id="64" idx="2"/>
            <a:endCxn id="61" idx="0"/>
          </p:cNvCxnSpPr>
          <p:nvPr/>
        </p:nvCxnSpPr>
        <p:spPr>
          <a:xfrm>
            <a:off x="3031897" y="3228987"/>
            <a:ext cx="348248" cy="8457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1" idx="7"/>
            <a:endCxn id="60" idx="3"/>
          </p:cNvCxnSpPr>
          <p:nvPr/>
        </p:nvCxnSpPr>
        <p:spPr>
          <a:xfrm flipV="1">
            <a:off x="3502342" y="3752646"/>
            <a:ext cx="526375" cy="3726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2190373" y="2903615"/>
            <a:ext cx="345627" cy="345627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78101" y="3457635"/>
            <a:ext cx="345627" cy="345627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207331" y="4074715"/>
            <a:ext cx="345627" cy="345627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>
            <a:stCxn id="61" idx="0"/>
            <a:endCxn id="59" idx="4"/>
          </p:cNvCxnSpPr>
          <p:nvPr/>
        </p:nvCxnSpPr>
        <p:spPr>
          <a:xfrm flipH="1" flipV="1">
            <a:off x="2363187" y="3249242"/>
            <a:ext cx="1016958" cy="8254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2840036" y="2893905"/>
            <a:ext cx="345627" cy="345627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802507" y="2835994"/>
                <a:ext cx="458780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507" y="2835994"/>
                <a:ext cx="458780" cy="392993"/>
              </a:xfrm>
              <a:prstGeom prst="rect">
                <a:avLst/>
              </a:prstGeom>
              <a:blipFill>
                <a:blip r:embed="rId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>
            <a:stCxn id="60" idx="1"/>
            <a:endCxn id="63" idx="5"/>
          </p:cNvCxnSpPr>
          <p:nvPr/>
        </p:nvCxnSpPr>
        <p:spPr>
          <a:xfrm flipH="1" flipV="1">
            <a:off x="3135047" y="3188916"/>
            <a:ext cx="893670" cy="319335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>
            <a:spLocks noChangeAspect="1"/>
          </p:cNvSpPr>
          <p:nvPr/>
        </p:nvSpPr>
        <p:spPr>
          <a:xfrm>
            <a:off x="2537354" y="4070111"/>
            <a:ext cx="347472" cy="347472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712077" y="3456053"/>
            <a:ext cx="345627" cy="344658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1703673" y="3378068"/>
                <a:ext cx="436338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673" y="3378068"/>
                <a:ext cx="436338" cy="392993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/>
          <p:cNvCxnSpPr>
            <a:stCxn id="66" idx="0"/>
            <a:endCxn id="59" idx="4"/>
          </p:cNvCxnSpPr>
          <p:nvPr/>
        </p:nvCxnSpPr>
        <p:spPr>
          <a:xfrm flipH="1" flipV="1">
            <a:off x="2363187" y="3249242"/>
            <a:ext cx="347903" cy="820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2465745" y="3999325"/>
                <a:ext cx="54468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745" y="3999325"/>
                <a:ext cx="544686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Connector 70"/>
          <p:cNvCxnSpPr>
            <a:stCxn id="66" idx="1"/>
            <a:endCxn id="67" idx="5"/>
          </p:cNvCxnSpPr>
          <p:nvPr/>
        </p:nvCxnSpPr>
        <p:spPr>
          <a:xfrm flipH="1" flipV="1">
            <a:off x="2007088" y="3750237"/>
            <a:ext cx="581152" cy="370760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1" idx="1"/>
            <a:endCxn id="67" idx="6"/>
          </p:cNvCxnSpPr>
          <p:nvPr/>
        </p:nvCxnSpPr>
        <p:spPr>
          <a:xfrm flipH="1" flipV="1">
            <a:off x="2057704" y="3628382"/>
            <a:ext cx="1200243" cy="496949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3525666" y="2898880"/>
            <a:ext cx="345627" cy="345627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3488137" y="2840969"/>
                <a:ext cx="458780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137" y="2840969"/>
                <a:ext cx="458780" cy="392993"/>
              </a:xfrm>
              <a:prstGeom prst="rect">
                <a:avLst/>
              </a:prstGeom>
              <a:blipFill>
                <a:blip r:embed="rId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Connector 74"/>
          <p:cNvCxnSpPr>
            <a:stCxn id="73" idx="4"/>
            <a:endCxn id="61" idx="0"/>
          </p:cNvCxnSpPr>
          <p:nvPr/>
        </p:nvCxnSpPr>
        <p:spPr>
          <a:xfrm flipH="1">
            <a:off x="3380145" y="3244507"/>
            <a:ext cx="318335" cy="8302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175678" y="3988357"/>
                <a:ext cx="465192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678" y="3988357"/>
                <a:ext cx="465192" cy="392993"/>
              </a:xfrm>
              <a:prstGeom prst="rect">
                <a:avLst/>
              </a:prstGeom>
              <a:blipFill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Straight Connector 104"/>
          <p:cNvCxnSpPr>
            <a:stCxn id="59" idx="5"/>
            <a:endCxn id="60" idx="2"/>
          </p:cNvCxnSpPr>
          <p:nvPr/>
        </p:nvCxnSpPr>
        <p:spPr>
          <a:xfrm>
            <a:off x="2485384" y="3198626"/>
            <a:ext cx="1492717" cy="431823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3953177" y="3400601"/>
                <a:ext cx="478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177" y="3400601"/>
                <a:ext cx="478016" cy="400110"/>
              </a:xfrm>
              <a:prstGeom prst="rect">
                <a:avLst/>
              </a:prstGeom>
              <a:blipFill>
                <a:blip r:embed="rId8"/>
                <a:stretch>
                  <a:fillRect l="-506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2140648" y="2855230"/>
                <a:ext cx="478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648" y="2855230"/>
                <a:ext cx="478016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TextBox 107"/>
          <p:cNvSpPr txBox="1"/>
          <p:nvPr/>
        </p:nvSpPr>
        <p:spPr>
          <a:xfrm>
            <a:off x="1687022" y="4505139"/>
            <a:ext cx="2896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{ k1, k2 } and { k3 } are reachable sets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9209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97D8EA7F-C4BD-BD46-9FFD-E2B7D1511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326" y="1094796"/>
            <a:ext cx="2005763" cy="310266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8665917-7525-A44E-B98A-F21AC13D37ED}"/>
              </a:ext>
            </a:extLst>
          </p:cNvPr>
          <p:cNvSpPr txBox="1"/>
          <p:nvPr/>
        </p:nvSpPr>
        <p:spPr>
          <a:xfrm>
            <a:off x="1358907" y="4272574"/>
            <a:ext cx="1578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CT Scan</a:t>
            </a:r>
            <a:endParaRPr lang="en-US" sz="1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9165" y="270540"/>
            <a:ext cx="6511075" cy="654624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81847" y="4277835"/>
            <a:ext cx="1004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Point cloud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683" y="1088235"/>
            <a:ext cx="2630158" cy="3200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386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6"/>
    </mc:Choice>
    <mc:Fallback xmlns="">
      <p:transition spd="slow" advTm="601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>
            <a:spLocks noGrp="1"/>
          </p:cNvSpPr>
          <p:nvPr>
            <p:ph sz="half" idx="2"/>
          </p:nvPr>
        </p:nvSpPr>
        <p:spPr>
          <a:xfrm>
            <a:off x="489165" y="999440"/>
            <a:ext cx="8466730" cy="1951019"/>
          </a:xfrm>
        </p:spPr>
        <p:txBody>
          <a:bodyPr>
            <a:normAutofit/>
          </a:bodyPr>
          <a:lstStyle/>
          <a:p>
            <a:r>
              <a:rPr lang="en-US" dirty="0" smtClean="0"/>
              <a:t>Reachable sets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set of kernel (resp. neighborhood) nodes that are connected when all cut and fill nodes are labelled 1 (resp. 0</a:t>
            </a:r>
            <a:r>
              <a:rPr lang="en-US" dirty="0" smtClean="0"/>
              <a:t>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Labelling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20</a:t>
            </a:fld>
            <a:endParaRPr lang="en-US"/>
          </a:p>
        </p:txBody>
      </p:sp>
      <p:cxnSp>
        <p:nvCxnSpPr>
          <p:cNvPr id="105" name="Straight Connector 104"/>
          <p:cNvCxnSpPr>
            <a:stCxn id="112" idx="2"/>
            <a:endCxn id="109" idx="0"/>
          </p:cNvCxnSpPr>
          <p:nvPr/>
        </p:nvCxnSpPr>
        <p:spPr>
          <a:xfrm>
            <a:off x="3031897" y="3228987"/>
            <a:ext cx="348248" cy="8457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109" idx="7"/>
            <a:endCxn id="108" idx="3"/>
          </p:cNvCxnSpPr>
          <p:nvPr/>
        </p:nvCxnSpPr>
        <p:spPr>
          <a:xfrm flipV="1">
            <a:off x="3502342" y="3752646"/>
            <a:ext cx="526375" cy="3726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2190373" y="2903615"/>
            <a:ext cx="345627" cy="345627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978101" y="3457635"/>
            <a:ext cx="345627" cy="345627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3207331" y="4074715"/>
            <a:ext cx="345627" cy="345627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/>
          <p:cNvCxnSpPr>
            <a:stCxn id="109" idx="0"/>
            <a:endCxn id="107" idx="4"/>
          </p:cNvCxnSpPr>
          <p:nvPr/>
        </p:nvCxnSpPr>
        <p:spPr>
          <a:xfrm flipH="1" flipV="1">
            <a:off x="2363187" y="3249242"/>
            <a:ext cx="1016958" cy="8254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2840036" y="2893905"/>
            <a:ext cx="345627" cy="345627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/>
              <p:cNvSpPr/>
              <p:nvPr/>
            </p:nvSpPr>
            <p:spPr>
              <a:xfrm>
                <a:off x="2802507" y="2835994"/>
                <a:ext cx="458780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12" name="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507" y="2835994"/>
                <a:ext cx="458780" cy="392993"/>
              </a:xfrm>
              <a:prstGeom prst="rect">
                <a:avLst/>
              </a:prstGeom>
              <a:blipFill>
                <a:blip r:embed="rId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Straight Connector 112"/>
          <p:cNvCxnSpPr>
            <a:stCxn id="108" idx="1"/>
            <a:endCxn id="111" idx="5"/>
          </p:cNvCxnSpPr>
          <p:nvPr/>
        </p:nvCxnSpPr>
        <p:spPr>
          <a:xfrm flipH="1" flipV="1">
            <a:off x="3135047" y="3188916"/>
            <a:ext cx="893670" cy="319335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>
            <a:spLocks noChangeAspect="1"/>
          </p:cNvSpPr>
          <p:nvPr/>
        </p:nvSpPr>
        <p:spPr>
          <a:xfrm>
            <a:off x="2537354" y="4070111"/>
            <a:ext cx="347472" cy="347472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1712077" y="3456053"/>
            <a:ext cx="345627" cy="344658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/>
              <p:cNvSpPr/>
              <p:nvPr/>
            </p:nvSpPr>
            <p:spPr>
              <a:xfrm>
                <a:off x="1703673" y="3378068"/>
                <a:ext cx="436338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16" name="Rectangle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673" y="3378068"/>
                <a:ext cx="436338" cy="392993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Connector 116"/>
          <p:cNvCxnSpPr>
            <a:stCxn id="114" idx="0"/>
            <a:endCxn id="107" idx="4"/>
          </p:cNvCxnSpPr>
          <p:nvPr/>
        </p:nvCxnSpPr>
        <p:spPr>
          <a:xfrm flipH="1" flipV="1">
            <a:off x="2363187" y="3249242"/>
            <a:ext cx="347903" cy="820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/>
              <p:cNvSpPr/>
              <p:nvPr/>
            </p:nvSpPr>
            <p:spPr>
              <a:xfrm>
                <a:off x="2465745" y="3999325"/>
                <a:ext cx="54468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8" name="Rectangle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745" y="3999325"/>
                <a:ext cx="544686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Connector 118"/>
          <p:cNvCxnSpPr>
            <a:stCxn id="114" idx="1"/>
            <a:endCxn id="115" idx="5"/>
          </p:cNvCxnSpPr>
          <p:nvPr/>
        </p:nvCxnSpPr>
        <p:spPr>
          <a:xfrm flipH="1" flipV="1">
            <a:off x="2007088" y="3750237"/>
            <a:ext cx="581152" cy="370760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09" idx="1"/>
            <a:endCxn id="115" idx="6"/>
          </p:cNvCxnSpPr>
          <p:nvPr/>
        </p:nvCxnSpPr>
        <p:spPr>
          <a:xfrm flipH="1" flipV="1">
            <a:off x="2057704" y="3628382"/>
            <a:ext cx="1200243" cy="496949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3525666" y="2898880"/>
            <a:ext cx="345627" cy="345627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/>
              <p:cNvSpPr/>
              <p:nvPr/>
            </p:nvSpPr>
            <p:spPr>
              <a:xfrm>
                <a:off x="3488137" y="2840969"/>
                <a:ext cx="458780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22" name="Rectangle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137" y="2840969"/>
                <a:ext cx="458780" cy="392993"/>
              </a:xfrm>
              <a:prstGeom prst="rect">
                <a:avLst/>
              </a:prstGeom>
              <a:blipFill>
                <a:blip r:embed="rId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Straight Connector 123"/>
          <p:cNvCxnSpPr>
            <a:stCxn id="121" idx="4"/>
            <a:endCxn id="109" idx="0"/>
          </p:cNvCxnSpPr>
          <p:nvPr/>
        </p:nvCxnSpPr>
        <p:spPr>
          <a:xfrm flipH="1">
            <a:off x="3380145" y="3244507"/>
            <a:ext cx="318335" cy="8302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/>
              <p:cNvSpPr/>
              <p:nvPr/>
            </p:nvSpPr>
            <p:spPr>
              <a:xfrm>
                <a:off x="3175678" y="3988357"/>
                <a:ext cx="465192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25" name="Rectangle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678" y="3988357"/>
                <a:ext cx="465192" cy="392993"/>
              </a:xfrm>
              <a:prstGeom prst="rect">
                <a:avLst/>
              </a:prstGeom>
              <a:blipFill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Connector 125"/>
          <p:cNvCxnSpPr>
            <a:stCxn id="107" idx="5"/>
            <a:endCxn id="108" idx="2"/>
          </p:cNvCxnSpPr>
          <p:nvPr/>
        </p:nvCxnSpPr>
        <p:spPr>
          <a:xfrm>
            <a:off x="2485384" y="3198626"/>
            <a:ext cx="1492717" cy="431823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/>
              <p:cNvSpPr/>
              <p:nvPr/>
            </p:nvSpPr>
            <p:spPr>
              <a:xfrm>
                <a:off x="3953177" y="3400601"/>
                <a:ext cx="478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7" name="Rectangle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177" y="3400601"/>
                <a:ext cx="478016" cy="400110"/>
              </a:xfrm>
              <a:prstGeom prst="rect">
                <a:avLst/>
              </a:prstGeom>
              <a:blipFill>
                <a:blip r:embed="rId8"/>
                <a:stretch>
                  <a:fillRect l="-506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/>
            </p:nvSpPr>
            <p:spPr>
              <a:xfrm>
                <a:off x="2140648" y="2855230"/>
                <a:ext cx="478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648" y="2855230"/>
                <a:ext cx="478016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TextBox 128"/>
          <p:cNvSpPr txBox="1"/>
          <p:nvPr/>
        </p:nvSpPr>
        <p:spPr>
          <a:xfrm>
            <a:off x="1687022" y="4505139"/>
            <a:ext cx="2896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{ k1, k2 } and { k3 } are reachable sets</a:t>
            </a:r>
            <a:endParaRPr lang="en-US" sz="1400" dirty="0"/>
          </a:p>
        </p:txBody>
      </p:sp>
      <p:sp>
        <p:nvSpPr>
          <p:cNvPr id="130" name="TextBox 129"/>
          <p:cNvSpPr txBox="1"/>
          <p:nvPr/>
        </p:nvSpPr>
        <p:spPr>
          <a:xfrm>
            <a:off x="5099643" y="4504201"/>
            <a:ext cx="2225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{n1, n2} are in reachable set</a:t>
            </a:r>
            <a:endParaRPr lang="en-US" sz="1400" dirty="0"/>
          </a:p>
        </p:txBody>
      </p:sp>
      <p:cxnSp>
        <p:nvCxnSpPr>
          <p:cNvPr id="131" name="Straight Connector 130"/>
          <p:cNvCxnSpPr>
            <a:stCxn id="138" idx="2"/>
            <a:endCxn id="135" idx="0"/>
          </p:cNvCxnSpPr>
          <p:nvPr/>
        </p:nvCxnSpPr>
        <p:spPr>
          <a:xfrm>
            <a:off x="6165349" y="3199151"/>
            <a:ext cx="348248" cy="8457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35" idx="7"/>
            <a:endCxn id="134" idx="3"/>
          </p:cNvCxnSpPr>
          <p:nvPr/>
        </p:nvCxnSpPr>
        <p:spPr>
          <a:xfrm flipV="1">
            <a:off x="6635794" y="3722810"/>
            <a:ext cx="526375" cy="3726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132"/>
          <p:cNvSpPr/>
          <p:nvPr/>
        </p:nvSpPr>
        <p:spPr>
          <a:xfrm>
            <a:off x="5323825" y="2873779"/>
            <a:ext cx="345627" cy="345627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111553" y="3427799"/>
            <a:ext cx="345627" cy="345627"/>
          </a:xfrm>
          <a:prstGeom prst="ellipse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6340783" y="4044879"/>
            <a:ext cx="345627" cy="345627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Straight Connector 135"/>
          <p:cNvCxnSpPr>
            <a:stCxn id="135" idx="0"/>
            <a:endCxn id="133" idx="4"/>
          </p:cNvCxnSpPr>
          <p:nvPr/>
        </p:nvCxnSpPr>
        <p:spPr>
          <a:xfrm flipH="1" flipV="1">
            <a:off x="5496639" y="3219406"/>
            <a:ext cx="1016958" cy="8254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val 136"/>
          <p:cNvSpPr/>
          <p:nvPr/>
        </p:nvSpPr>
        <p:spPr>
          <a:xfrm>
            <a:off x="5973488" y="2864069"/>
            <a:ext cx="345627" cy="345627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angle 137"/>
              <p:cNvSpPr/>
              <p:nvPr/>
            </p:nvSpPr>
            <p:spPr>
              <a:xfrm>
                <a:off x="5935959" y="2806158"/>
                <a:ext cx="458780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38" name="Rectangle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959" y="2806158"/>
                <a:ext cx="458780" cy="392993"/>
              </a:xfrm>
              <a:prstGeom prst="rect">
                <a:avLst/>
              </a:prstGeom>
              <a:blipFill>
                <a:blip r:embed="rId1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Straight Connector 138"/>
          <p:cNvCxnSpPr>
            <a:stCxn id="134" idx="1"/>
            <a:endCxn id="137" idx="5"/>
          </p:cNvCxnSpPr>
          <p:nvPr/>
        </p:nvCxnSpPr>
        <p:spPr>
          <a:xfrm flipH="1" flipV="1">
            <a:off x="6268499" y="3159080"/>
            <a:ext cx="893670" cy="3193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val 139"/>
          <p:cNvSpPr>
            <a:spLocks noChangeAspect="1"/>
          </p:cNvSpPr>
          <p:nvPr/>
        </p:nvSpPr>
        <p:spPr>
          <a:xfrm>
            <a:off x="5670806" y="4040275"/>
            <a:ext cx="347472" cy="347472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4845529" y="3426217"/>
            <a:ext cx="345627" cy="344658"/>
          </a:xfrm>
          <a:prstGeom prst="ellipse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Rectangle 141"/>
              <p:cNvSpPr/>
              <p:nvPr/>
            </p:nvSpPr>
            <p:spPr>
              <a:xfrm>
                <a:off x="4837125" y="3348232"/>
                <a:ext cx="436338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42" name="Rectangle 1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125" y="3348232"/>
                <a:ext cx="436338" cy="392993"/>
              </a:xfrm>
              <a:prstGeom prst="rect">
                <a:avLst/>
              </a:prstGeom>
              <a:blipFill>
                <a:blip r:embed="rId11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3" name="Straight Connector 142"/>
          <p:cNvCxnSpPr>
            <a:stCxn id="140" idx="0"/>
            <a:endCxn id="133" idx="4"/>
          </p:cNvCxnSpPr>
          <p:nvPr/>
        </p:nvCxnSpPr>
        <p:spPr>
          <a:xfrm flipH="1" flipV="1">
            <a:off x="5496639" y="3219406"/>
            <a:ext cx="347903" cy="820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43"/>
              <p:cNvSpPr/>
              <p:nvPr/>
            </p:nvSpPr>
            <p:spPr>
              <a:xfrm>
                <a:off x="5599197" y="3969489"/>
                <a:ext cx="54468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4" name="Rectangle 1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197" y="3969489"/>
                <a:ext cx="544686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Straight Connector 144"/>
          <p:cNvCxnSpPr>
            <a:stCxn id="140" idx="1"/>
            <a:endCxn id="141" idx="5"/>
          </p:cNvCxnSpPr>
          <p:nvPr/>
        </p:nvCxnSpPr>
        <p:spPr>
          <a:xfrm flipH="1" flipV="1">
            <a:off x="5140540" y="3720401"/>
            <a:ext cx="581152" cy="370760"/>
          </a:xfrm>
          <a:prstGeom prst="line">
            <a:avLst/>
          </a:prstGeom>
          <a:ln w="127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35" idx="1"/>
            <a:endCxn id="141" idx="6"/>
          </p:cNvCxnSpPr>
          <p:nvPr/>
        </p:nvCxnSpPr>
        <p:spPr>
          <a:xfrm flipH="1" flipV="1">
            <a:off x="5191156" y="3598546"/>
            <a:ext cx="1200243" cy="496949"/>
          </a:xfrm>
          <a:prstGeom prst="line">
            <a:avLst/>
          </a:prstGeom>
          <a:ln w="127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6659118" y="2869044"/>
            <a:ext cx="345627" cy="345627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/>
              <p:cNvSpPr/>
              <p:nvPr/>
            </p:nvSpPr>
            <p:spPr>
              <a:xfrm>
                <a:off x="6621589" y="2811133"/>
                <a:ext cx="458780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48" name="Rectangle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589" y="2811133"/>
                <a:ext cx="458780" cy="392993"/>
              </a:xfrm>
              <a:prstGeom prst="rect">
                <a:avLst/>
              </a:prstGeom>
              <a:blipFill>
                <a:blip r:embed="rId1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9" name="Straight Connector 148"/>
          <p:cNvCxnSpPr>
            <a:stCxn id="147" idx="4"/>
            <a:endCxn id="135" idx="0"/>
          </p:cNvCxnSpPr>
          <p:nvPr/>
        </p:nvCxnSpPr>
        <p:spPr>
          <a:xfrm flipH="1">
            <a:off x="6513597" y="3214671"/>
            <a:ext cx="318335" cy="8302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/>
              <p:cNvSpPr/>
              <p:nvPr/>
            </p:nvSpPr>
            <p:spPr>
              <a:xfrm>
                <a:off x="6309130" y="3958521"/>
                <a:ext cx="465192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50" name="Rectangle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130" y="3958521"/>
                <a:ext cx="465192" cy="392993"/>
              </a:xfrm>
              <a:prstGeom prst="rect">
                <a:avLst/>
              </a:prstGeom>
              <a:blipFill>
                <a:blip r:embed="rId1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1" name="Straight Connector 150"/>
          <p:cNvCxnSpPr>
            <a:stCxn id="133" idx="5"/>
            <a:endCxn id="134" idx="2"/>
          </p:cNvCxnSpPr>
          <p:nvPr/>
        </p:nvCxnSpPr>
        <p:spPr>
          <a:xfrm>
            <a:off x="5618836" y="3168790"/>
            <a:ext cx="1492717" cy="4318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/>
              <p:cNvSpPr/>
              <p:nvPr/>
            </p:nvSpPr>
            <p:spPr>
              <a:xfrm>
                <a:off x="7086629" y="3370765"/>
                <a:ext cx="478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2" name="Rectangle 1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29" y="3370765"/>
                <a:ext cx="478016" cy="400110"/>
              </a:xfrm>
              <a:prstGeom prst="rect">
                <a:avLst/>
              </a:prstGeom>
              <a:blipFill>
                <a:blip r:embed="rId15"/>
                <a:stretch>
                  <a:fillRect l="-6410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Rectangle 152"/>
              <p:cNvSpPr/>
              <p:nvPr/>
            </p:nvSpPr>
            <p:spPr>
              <a:xfrm>
                <a:off x="5274100" y="2825394"/>
                <a:ext cx="478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3" name="Rectangle 1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100" y="2825394"/>
                <a:ext cx="478016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>
            <a:spLocks noGrp="1"/>
          </p:cNvSpPr>
          <p:nvPr>
            <p:ph sz="half" idx="2"/>
          </p:nvPr>
        </p:nvSpPr>
        <p:spPr>
          <a:xfrm>
            <a:off x="489165" y="999440"/>
            <a:ext cx="8466730" cy="1951019"/>
          </a:xfrm>
        </p:spPr>
        <p:txBody>
          <a:bodyPr>
            <a:normAutofit/>
          </a:bodyPr>
          <a:lstStyle/>
          <a:p>
            <a:r>
              <a:rPr lang="en-US" dirty="0" smtClean="0"/>
              <a:t>Reachable sets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set of kernel (resp. neighborhood) nodes that are connected when all cut and fill nodes are labelled 1 (resp. 0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Such that any reachable set of kernel (resp. neighborhood) nodes are connected in the 1(resp. 0)-labelled subgraph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Labelling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21</a:t>
            </a:fld>
            <a:endParaRPr lang="en-US"/>
          </a:p>
        </p:txBody>
      </p:sp>
      <p:cxnSp>
        <p:nvCxnSpPr>
          <p:cNvPr id="105" name="Straight Connector 104"/>
          <p:cNvCxnSpPr>
            <a:stCxn id="112" idx="2"/>
            <a:endCxn id="109" idx="0"/>
          </p:cNvCxnSpPr>
          <p:nvPr/>
        </p:nvCxnSpPr>
        <p:spPr>
          <a:xfrm>
            <a:off x="3031897" y="3228987"/>
            <a:ext cx="348248" cy="8457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109" idx="7"/>
            <a:endCxn id="108" idx="3"/>
          </p:cNvCxnSpPr>
          <p:nvPr/>
        </p:nvCxnSpPr>
        <p:spPr>
          <a:xfrm flipV="1">
            <a:off x="3502342" y="3752646"/>
            <a:ext cx="526375" cy="3726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2190373" y="2903615"/>
            <a:ext cx="345627" cy="345627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978101" y="3457635"/>
            <a:ext cx="345627" cy="345627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3207331" y="4074715"/>
            <a:ext cx="345627" cy="345627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/>
          <p:cNvCxnSpPr>
            <a:stCxn id="109" idx="0"/>
            <a:endCxn id="107" idx="4"/>
          </p:cNvCxnSpPr>
          <p:nvPr/>
        </p:nvCxnSpPr>
        <p:spPr>
          <a:xfrm flipH="1" flipV="1">
            <a:off x="2363187" y="3249242"/>
            <a:ext cx="1016958" cy="8254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2840036" y="2893905"/>
            <a:ext cx="345627" cy="345627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/>
              <p:cNvSpPr/>
              <p:nvPr/>
            </p:nvSpPr>
            <p:spPr>
              <a:xfrm>
                <a:off x="2802507" y="2835994"/>
                <a:ext cx="458780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12" name="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507" y="2835994"/>
                <a:ext cx="458780" cy="392993"/>
              </a:xfrm>
              <a:prstGeom prst="rect">
                <a:avLst/>
              </a:prstGeom>
              <a:blipFill>
                <a:blip r:embed="rId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Straight Connector 112"/>
          <p:cNvCxnSpPr>
            <a:stCxn id="108" idx="1"/>
            <a:endCxn id="111" idx="5"/>
          </p:cNvCxnSpPr>
          <p:nvPr/>
        </p:nvCxnSpPr>
        <p:spPr>
          <a:xfrm flipH="1" flipV="1">
            <a:off x="3135047" y="3188916"/>
            <a:ext cx="893670" cy="319335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>
            <a:spLocks noChangeAspect="1"/>
          </p:cNvSpPr>
          <p:nvPr/>
        </p:nvSpPr>
        <p:spPr>
          <a:xfrm>
            <a:off x="2537354" y="4070111"/>
            <a:ext cx="347472" cy="347472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1712077" y="3456053"/>
            <a:ext cx="345627" cy="344658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/>
              <p:cNvSpPr/>
              <p:nvPr/>
            </p:nvSpPr>
            <p:spPr>
              <a:xfrm>
                <a:off x="1703673" y="3378068"/>
                <a:ext cx="436338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16" name="Rectangle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673" y="3378068"/>
                <a:ext cx="436338" cy="392993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Connector 116"/>
          <p:cNvCxnSpPr>
            <a:stCxn id="114" idx="0"/>
            <a:endCxn id="107" idx="4"/>
          </p:cNvCxnSpPr>
          <p:nvPr/>
        </p:nvCxnSpPr>
        <p:spPr>
          <a:xfrm flipH="1" flipV="1">
            <a:off x="2363187" y="3249242"/>
            <a:ext cx="347903" cy="820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/>
              <p:cNvSpPr/>
              <p:nvPr/>
            </p:nvSpPr>
            <p:spPr>
              <a:xfrm>
                <a:off x="2465745" y="3999325"/>
                <a:ext cx="54468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8" name="Rectangle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745" y="3999325"/>
                <a:ext cx="544686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Connector 118"/>
          <p:cNvCxnSpPr>
            <a:stCxn id="114" idx="1"/>
            <a:endCxn id="115" idx="5"/>
          </p:cNvCxnSpPr>
          <p:nvPr/>
        </p:nvCxnSpPr>
        <p:spPr>
          <a:xfrm flipH="1" flipV="1">
            <a:off x="2007088" y="3750237"/>
            <a:ext cx="581152" cy="370760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09" idx="1"/>
            <a:endCxn id="115" idx="6"/>
          </p:cNvCxnSpPr>
          <p:nvPr/>
        </p:nvCxnSpPr>
        <p:spPr>
          <a:xfrm flipH="1" flipV="1">
            <a:off x="2057704" y="3628382"/>
            <a:ext cx="1200243" cy="496949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3525666" y="2898880"/>
            <a:ext cx="345627" cy="345627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/>
              <p:cNvSpPr/>
              <p:nvPr/>
            </p:nvSpPr>
            <p:spPr>
              <a:xfrm>
                <a:off x="3488137" y="2840969"/>
                <a:ext cx="458780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22" name="Rectangle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137" y="2840969"/>
                <a:ext cx="458780" cy="392993"/>
              </a:xfrm>
              <a:prstGeom prst="rect">
                <a:avLst/>
              </a:prstGeom>
              <a:blipFill>
                <a:blip r:embed="rId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Straight Connector 123"/>
          <p:cNvCxnSpPr>
            <a:stCxn id="121" idx="4"/>
            <a:endCxn id="109" idx="0"/>
          </p:cNvCxnSpPr>
          <p:nvPr/>
        </p:nvCxnSpPr>
        <p:spPr>
          <a:xfrm flipH="1">
            <a:off x="3380145" y="3244507"/>
            <a:ext cx="318335" cy="8302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/>
              <p:cNvSpPr/>
              <p:nvPr/>
            </p:nvSpPr>
            <p:spPr>
              <a:xfrm>
                <a:off x="3175678" y="3988357"/>
                <a:ext cx="465192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25" name="Rectangle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678" y="3988357"/>
                <a:ext cx="465192" cy="392993"/>
              </a:xfrm>
              <a:prstGeom prst="rect">
                <a:avLst/>
              </a:prstGeom>
              <a:blipFill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Connector 125"/>
          <p:cNvCxnSpPr>
            <a:stCxn id="107" idx="5"/>
            <a:endCxn id="108" idx="2"/>
          </p:cNvCxnSpPr>
          <p:nvPr/>
        </p:nvCxnSpPr>
        <p:spPr>
          <a:xfrm>
            <a:off x="2485384" y="3198626"/>
            <a:ext cx="1492717" cy="431823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/>
              <p:cNvSpPr/>
              <p:nvPr/>
            </p:nvSpPr>
            <p:spPr>
              <a:xfrm>
                <a:off x="3953177" y="3400601"/>
                <a:ext cx="478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7" name="Rectangle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177" y="3400601"/>
                <a:ext cx="478016" cy="400110"/>
              </a:xfrm>
              <a:prstGeom prst="rect">
                <a:avLst/>
              </a:prstGeom>
              <a:blipFill>
                <a:blip r:embed="rId8"/>
                <a:stretch>
                  <a:fillRect l="-506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/>
            </p:nvSpPr>
            <p:spPr>
              <a:xfrm>
                <a:off x="2140648" y="2855230"/>
                <a:ext cx="478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648" y="2855230"/>
                <a:ext cx="478016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TextBox 128"/>
          <p:cNvSpPr txBox="1"/>
          <p:nvPr/>
        </p:nvSpPr>
        <p:spPr>
          <a:xfrm>
            <a:off x="1687022" y="4505139"/>
            <a:ext cx="2896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{ k1, k2 } and { k3 } are reachable sets</a:t>
            </a:r>
            <a:endParaRPr lang="en-US" sz="1400" dirty="0"/>
          </a:p>
        </p:txBody>
      </p:sp>
      <p:sp>
        <p:nvSpPr>
          <p:cNvPr id="130" name="TextBox 129"/>
          <p:cNvSpPr txBox="1"/>
          <p:nvPr/>
        </p:nvSpPr>
        <p:spPr>
          <a:xfrm>
            <a:off x="5099643" y="4504201"/>
            <a:ext cx="2225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{n1, n2} are in reachable set</a:t>
            </a:r>
            <a:endParaRPr lang="en-US" sz="1400" dirty="0"/>
          </a:p>
        </p:txBody>
      </p:sp>
      <p:cxnSp>
        <p:nvCxnSpPr>
          <p:cNvPr id="131" name="Straight Connector 130"/>
          <p:cNvCxnSpPr>
            <a:stCxn id="138" idx="2"/>
            <a:endCxn id="135" idx="0"/>
          </p:cNvCxnSpPr>
          <p:nvPr/>
        </p:nvCxnSpPr>
        <p:spPr>
          <a:xfrm>
            <a:off x="6165349" y="3199151"/>
            <a:ext cx="348248" cy="8457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35" idx="7"/>
            <a:endCxn id="134" idx="3"/>
          </p:cNvCxnSpPr>
          <p:nvPr/>
        </p:nvCxnSpPr>
        <p:spPr>
          <a:xfrm flipV="1">
            <a:off x="6635794" y="3722810"/>
            <a:ext cx="526375" cy="3726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132"/>
          <p:cNvSpPr/>
          <p:nvPr/>
        </p:nvSpPr>
        <p:spPr>
          <a:xfrm>
            <a:off x="5323825" y="2873779"/>
            <a:ext cx="345627" cy="345627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111553" y="3427799"/>
            <a:ext cx="345627" cy="345627"/>
          </a:xfrm>
          <a:prstGeom prst="ellipse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6340783" y="4044879"/>
            <a:ext cx="345627" cy="345627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Straight Connector 135"/>
          <p:cNvCxnSpPr>
            <a:stCxn id="135" idx="0"/>
            <a:endCxn id="133" idx="4"/>
          </p:cNvCxnSpPr>
          <p:nvPr/>
        </p:nvCxnSpPr>
        <p:spPr>
          <a:xfrm flipH="1" flipV="1">
            <a:off x="5496639" y="3219406"/>
            <a:ext cx="1016958" cy="8254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val 136"/>
          <p:cNvSpPr/>
          <p:nvPr/>
        </p:nvSpPr>
        <p:spPr>
          <a:xfrm>
            <a:off x="5973488" y="2864069"/>
            <a:ext cx="345627" cy="345627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angle 137"/>
              <p:cNvSpPr/>
              <p:nvPr/>
            </p:nvSpPr>
            <p:spPr>
              <a:xfrm>
                <a:off x="5935959" y="2806158"/>
                <a:ext cx="458780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38" name="Rectangle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959" y="2806158"/>
                <a:ext cx="458780" cy="392993"/>
              </a:xfrm>
              <a:prstGeom prst="rect">
                <a:avLst/>
              </a:prstGeom>
              <a:blipFill>
                <a:blip r:embed="rId1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Straight Connector 138"/>
          <p:cNvCxnSpPr>
            <a:stCxn id="134" idx="1"/>
            <a:endCxn id="137" idx="5"/>
          </p:cNvCxnSpPr>
          <p:nvPr/>
        </p:nvCxnSpPr>
        <p:spPr>
          <a:xfrm flipH="1" flipV="1">
            <a:off x="6268499" y="3159080"/>
            <a:ext cx="893670" cy="3193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val 139"/>
          <p:cNvSpPr>
            <a:spLocks noChangeAspect="1"/>
          </p:cNvSpPr>
          <p:nvPr/>
        </p:nvSpPr>
        <p:spPr>
          <a:xfrm>
            <a:off x="5670806" y="4040275"/>
            <a:ext cx="347472" cy="347472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4845529" y="3426217"/>
            <a:ext cx="345627" cy="344658"/>
          </a:xfrm>
          <a:prstGeom prst="ellipse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Rectangle 141"/>
              <p:cNvSpPr/>
              <p:nvPr/>
            </p:nvSpPr>
            <p:spPr>
              <a:xfrm>
                <a:off x="4837125" y="3348232"/>
                <a:ext cx="436338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42" name="Rectangle 1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125" y="3348232"/>
                <a:ext cx="436338" cy="392993"/>
              </a:xfrm>
              <a:prstGeom prst="rect">
                <a:avLst/>
              </a:prstGeom>
              <a:blipFill>
                <a:blip r:embed="rId11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3" name="Straight Connector 142"/>
          <p:cNvCxnSpPr>
            <a:stCxn id="140" idx="0"/>
            <a:endCxn id="133" idx="4"/>
          </p:cNvCxnSpPr>
          <p:nvPr/>
        </p:nvCxnSpPr>
        <p:spPr>
          <a:xfrm flipH="1" flipV="1">
            <a:off x="5496639" y="3219406"/>
            <a:ext cx="347903" cy="820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43"/>
              <p:cNvSpPr/>
              <p:nvPr/>
            </p:nvSpPr>
            <p:spPr>
              <a:xfrm>
                <a:off x="5599197" y="3969489"/>
                <a:ext cx="54468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4" name="Rectangle 1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197" y="3969489"/>
                <a:ext cx="544686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Straight Connector 144"/>
          <p:cNvCxnSpPr>
            <a:stCxn id="140" idx="1"/>
            <a:endCxn id="141" idx="5"/>
          </p:cNvCxnSpPr>
          <p:nvPr/>
        </p:nvCxnSpPr>
        <p:spPr>
          <a:xfrm flipH="1" flipV="1">
            <a:off x="5140540" y="3720401"/>
            <a:ext cx="581152" cy="370760"/>
          </a:xfrm>
          <a:prstGeom prst="line">
            <a:avLst/>
          </a:prstGeom>
          <a:ln w="127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35" idx="1"/>
            <a:endCxn id="141" idx="6"/>
          </p:cNvCxnSpPr>
          <p:nvPr/>
        </p:nvCxnSpPr>
        <p:spPr>
          <a:xfrm flipH="1" flipV="1">
            <a:off x="5191156" y="3598546"/>
            <a:ext cx="1200243" cy="496949"/>
          </a:xfrm>
          <a:prstGeom prst="line">
            <a:avLst/>
          </a:prstGeom>
          <a:ln w="127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6659118" y="2869044"/>
            <a:ext cx="345627" cy="345627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/>
              <p:cNvSpPr/>
              <p:nvPr/>
            </p:nvSpPr>
            <p:spPr>
              <a:xfrm>
                <a:off x="6621589" y="2811133"/>
                <a:ext cx="458780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48" name="Rectangle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589" y="2811133"/>
                <a:ext cx="458780" cy="392993"/>
              </a:xfrm>
              <a:prstGeom prst="rect">
                <a:avLst/>
              </a:prstGeom>
              <a:blipFill>
                <a:blip r:embed="rId1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9" name="Straight Connector 148"/>
          <p:cNvCxnSpPr>
            <a:stCxn id="147" idx="4"/>
            <a:endCxn id="135" idx="0"/>
          </p:cNvCxnSpPr>
          <p:nvPr/>
        </p:nvCxnSpPr>
        <p:spPr>
          <a:xfrm flipH="1">
            <a:off x="6513597" y="3214671"/>
            <a:ext cx="318335" cy="8302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/>
              <p:cNvSpPr/>
              <p:nvPr/>
            </p:nvSpPr>
            <p:spPr>
              <a:xfrm>
                <a:off x="6309130" y="3958521"/>
                <a:ext cx="465192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50" name="Rectangle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130" y="3958521"/>
                <a:ext cx="465192" cy="392993"/>
              </a:xfrm>
              <a:prstGeom prst="rect">
                <a:avLst/>
              </a:prstGeom>
              <a:blipFill>
                <a:blip r:embed="rId1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1" name="Straight Connector 150"/>
          <p:cNvCxnSpPr>
            <a:stCxn id="133" idx="5"/>
            <a:endCxn id="134" idx="2"/>
          </p:cNvCxnSpPr>
          <p:nvPr/>
        </p:nvCxnSpPr>
        <p:spPr>
          <a:xfrm>
            <a:off x="5618836" y="3168790"/>
            <a:ext cx="1492717" cy="4318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/>
              <p:cNvSpPr/>
              <p:nvPr/>
            </p:nvSpPr>
            <p:spPr>
              <a:xfrm>
                <a:off x="7086629" y="3370765"/>
                <a:ext cx="478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2" name="Rectangle 1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29" y="3370765"/>
                <a:ext cx="478016" cy="400110"/>
              </a:xfrm>
              <a:prstGeom prst="rect">
                <a:avLst/>
              </a:prstGeom>
              <a:blipFill>
                <a:blip r:embed="rId15"/>
                <a:stretch>
                  <a:fillRect l="-6410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Rectangle 152"/>
              <p:cNvSpPr/>
              <p:nvPr/>
            </p:nvSpPr>
            <p:spPr>
              <a:xfrm>
                <a:off x="5274100" y="2825394"/>
                <a:ext cx="478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3" name="Rectangle 1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100" y="2825394"/>
                <a:ext cx="478016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3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>
            <a:spLocks noGrp="1"/>
          </p:cNvSpPr>
          <p:nvPr>
            <p:ph sz="half" idx="2"/>
          </p:nvPr>
        </p:nvSpPr>
        <p:spPr>
          <a:xfrm>
            <a:off x="489165" y="999441"/>
            <a:ext cx="8466730" cy="1347861"/>
          </a:xfrm>
        </p:spPr>
        <p:txBody>
          <a:bodyPr>
            <a:normAutofit/>
          </a:bodyPr>
          <a:lstStyle/>
          <a:p>
            <a:r>
              <a:rPr lang="en-US" dirty="0"/>
              <a:t>As-connected-as-possible (ACAP) labelling</a:t>
            </a:r>
          </a:p>
          <a:p>
            <a:pPr lvl="1"/>
            <a:r>
              <a:rPr lang="en-US" dirty="0"/>
              <a:t>Minimizes the total labelling cost</a:t>
            </a:r>
          </a:p>
          <a:p>
            <a:pPr lvl="1"/>
            <a:r>
              <a:rPr lang="en-US" dirty="0"/>
              <a:t>Such that any reachable set of kernel (resp. neighborhood) nodes are connected in the 1(resp. 0)-labelled subgraph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Labelling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>
            <a:spLocks noGrp="1"/>
          </p:cNvSpPr>
          <p:nvPr>
            <p:ph sz="half" idx="2"/>
          </p:nvPr>
        </p:nvSpPr>
        <p:spPr>
          <a:xfrm>
            <a:off x="489165" y="999441"/>
            <a:ext cx="8466730" cy="1347861"/>
          </a:xfrm>
        </p:spPr>
        <p:txBody>
          <a:bodyPr>
            <a:normAutofit/>
          </a:bodyPr>
          <a:lstStyle/>
          <a:p>
            <a:r>
              <a:rPr lang="en-US" dirty="0"/>
              <a:t>As-connected-as-possible (ACAP) labelling</a:t>
            </a:r>
          </a:p>
          <a:p>
            <a:pPr lvl="1"/>
            <a:r>
              <a:rPr lang="en-US" dirty="0"/>
              <a:t>Minimizes the total labelling cost</a:t>
            </a:r>
          </a:p>
          <a:p>
            <a:pPr lvl="1"/>
            <a:r>
              <a:rPr lang="en-US" dirty="0"/>
              <a:t>Such that any reachable set of kernel (resp. neighborhood) nodes are connected in the 1(resp. 0)-labelled subgraph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Labelling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23</a:t>
            </a:fld>
            <a:endParaRPr lang="en-US"/>
          </a:p>
        </p:txBody>
      </p:sp>
      <p:grpSp>
        <p:nvGrpSpPr>
          <p:cNvPr id="275" name="Group 274"/>
          <p:cNvGrpSpPr/>
          <p:nvPr/>
        </p:nvGrpSpPr>
        <p:grpSpPr>
          <a:xfrm>
            <a:off x="1817071" y="2560763"/>
            <a:ext cx="2174810" cy="2057412"/>
            <a:chOff x="2343292" y="2457910"/>
            <a:chExt cx="2174810" cy="2057412"/>
          </a:xfrm>
        </p:grpSpPr>
        <p:cxnSp>
          <p:nvCxnSpPr>
            <p:cNvPr id="276" name="Straight Connector 275"/>
            <p:cNvCxnSpPr>
              <a:stCxn id="282" idx="2"/>
              <a:endCxn id="283" idx="6"/>
            </p:cNvCxnSpPr>
            <p:nvPr/>
          </p:nvCxnSpPr>
          <p:spPr>
            <a:xfrm flipH="1">
              <a:off x="2706941" y="3123171"/>
              <a:ext cx="1358069" cy="410395"/>
            </a:xfrm>
            <a:prstGeom prst="line">
              <a:avLst/>
            </a:prstGeom>
            <a:ln w="127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>
              <a:stCxn id="290" idx="2"/>
              <a:endCxn id="285" idx="0"/>
            </p:cNvCxnSpPr>
            <p:nvPr/>
          </p:nvCxnSpPr>
          <p:spPr>
            <a:xfrm flipH="1">
              <a:off x="3430986" y="2850903"/>
              <a:ext cx="331524" cy="13187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stCxn id="284" idx="2"/>
              <a:endCxn id="285" idx="6"/>
            </p:cNvCxnSpPr>
            <p:nvPr/>
          </p:nvCxnSpPr>
          <p:spPr>
            <a:xfrm flipH="1">
              <a:off x="3603799" y="3934468"/>
              <a:ext cx="455952" cy="4080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>
              <a:stCxn id="285" idx="7"/>
              <a:endCxn id="282" idx="3"/>
            </p:cNvCxnSpPr>
            <p:nvPr/>
          </p:nvCxnSpPr>
          <p:spPr>
            <a:xfrm flipV="1">
              <a:off x="3553183" y="3245368"/>
              <a:ext cx="562443" cy="9749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>
              <a:stCxn id="285" idx="1"/>
              <a:endCxn id="283" idx="5"/>
            </p:cNvCxnSpPr>
            <p:nvPr/>
          </p:nvCxnSpPr>
          <p:spPr>
            <a:xfrm flipH="1" flipV="1">
              <a:off x="2656325" y="3655421"/>
              <a:ext cx="652463" cy="5648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Oval 280"/>
            <p:cNvSpPr/>
            <p:nvPr/>
          </p:nvSpPr>
          <p:spPr>
            <a:xfrm>
              <a:off x="2881246" y="2520556"/>
              <a:ext cx="345627" cy="345627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4065010" y="2950357"/>
              <a:ext cx="345627" cy="345627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2361314" y="3361237"/>
              <a:ext cx="345627" cy="344658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84" name="Oval 283"/>
            <p:cNvSpPr/>
            <p:nvPr/>
          </p:nvSpPr>
          <p:spPr>
            <a:xfrm>
              <a:off x="4059751" y="3761654"/>
              <a:ext cx="345627" cy="345627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3258172" y="4169695"/>
              <a:ext cx="345627" cy="34562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6" name="Rectangle 285"/>
                <p:cNvSpPr/>
                <p:nvPr/>
              </p:nvSpPr>
              <p:spPr>
                <a:xfrm>
                  <a:off x="2343292" y="3283252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1" name="Rectangle 1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3292" y="3283252"/>
                  <a:ext cx="45557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7" name="Straight Connector 286"/>
            <p:cNvCxnSpPr>
              <a:stCxn id="285" idx="0"/>
              <a:endCxn id="281" idx="4"/>
            </p:cNvCxnSpPr>
            <p:nvPr/>
          </p:nvCxnSpPr>
          <p:spPr>
            <a:xfrm flipH="1" flipV="1">
              <a:off x="3054060" y="2866183"/>
              <a:ext cx="376926" cy="13035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8" name="Rectangle 287"/>
                <p:cNvSpPr/>
                <p:nvPr/>
              </p:nvSpPr>
              <p:spPr>
                <a:xfrm>
                  <a:off x="2832481" y="2472171"/>
                  <a:ext cx="4780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1" name="Rectangle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2481" y="2472171"/>
                  <a:ext cx="478016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9" name="Oval 288"/>
            <p:cNvSpPr/>
            <p:nvPr/>
          </p:nvSpPr>
          <p:spPr>
            <a:xfrm>
              <a:off x="3570649" y="2515821"/>
              <a:ext cx="345627" cy="345627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0" name="Rectangle 289"/>
                <p:cNvSpPr/>
                <p:nvPr/>
              </p:nvSpPr>
              <p:spPr>
                <a:xfrm>
                  <a:off x="3533120" y="2457910"/>
                  <a:ext cx="458780" cy="3929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000" baseline="-25000" dirty="0"/>
                </a:p>
              </p:txBody>
            </p:sp>
          </mc:Choice>
          <mc:Fallback xmlns="">
            <p:sp>
              <p:nvSpPr>
                <p:cNvPr id="126" name="Rectangle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3120" y="2457910"/>
                  <a:ext cx="458780" cy="392993"/>
                </a:xfrm>
                <a:prstGeom prst="rect">
                  <a:avLst/>
                </a:prstGeom>
                <a:blipFill>
                  <a:blip r:embed="rId6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1" name="Rectangle 290"/>
                <p:cNvSpPr/>
                <p:nvPr/>
              </p:nvSpPr>
              <p:spPr>
                <a:xfrm>
                  <a:off x="3226873" y="4105687"/>
                  <a:ext cx="48442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7" name="Rectangle 1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6873" y="4105687"/>
                  <a:ext cx="484428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2" name="Straight Connector 291"/>
            <p:cNvCxnSpPr>
              <a:stCxn id="284" idx="1"/>
              <a:endCxn id="283" idx="6"/>
            </p:cNvCxnSpPr>
            <p:nvPr/>
          </p:nvCxnSpPr>
          <p:spPr>
            <a:xfrm flipH="1" flipV="1">
              <a:off x="2706941" y="3533566"/>
              <a:ext cx="1403426" cy="278704"/>
            </a:xfrm>
            <a:prstGeom prst="line">
              <a:avLst/>
            </a:prstGeom>
            <a:ln w="127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>
              <a:stCxn id="284" idx="1"/>
              <a:endCxn id="281" idx="5"/>
            </p:cNvCxnSpPr>
            <p:nvPr/>
          </p:nvCxnSpPr>
          <p:spPr>
            <a:xfrm flipH="1" flipV="1">
              <a:off x="3176257" y="2815567"/>
              <a:ext cx="934110" cy="996703"/>
            </a:xfrm>
            <a:prstGeom prst="line">
              <a:avLst/>
            </a:prstGeom>
            <a:ln w="127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>
              <a:stCxn id="282" idx="1"/>
              <a:endCxn id="289" idx="5"/>
            </p:cNvCxnSpPr>
            <p:nvPr/>
          </p:nvCxnSpPr>
          <p:spPr>
            <a:xfrm flipH="1" flipV="1">
              <a:off x="3865660" y="2810832"/>
              <a:ext cx="249966" cy="190141"/>
            </a:xfrm>
            <a:prstGeom prst="line">
              <a:avLst/>
            </a:prstGeom>
            <a:ln w="127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5" name="Rectangle 294"/>
                <p:cNvSpPr/>
                <p:nvPr/>
              </p:nvSpPr>
              <p:spPr>
                <a:xfrm>
                  <a:off x="4040086" y="2893323"/>
                  <a:ext cx="4780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1" name="Rectangle 1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086" y="2893323"/>
                  <a:ext cx="478016" cy="400110"/>
                </a:xfrm>
                <a:prstGeom prst="rect">
                  <a:avLst/>
                </a:prstGeom>
                <a:blipFill>
                  <a:blip r:embed="rId8"/>
                  <a:stretch>
                    <a:fillRect l="-5128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6" name="Rectangle 295"/>
                <p:cNvSpPr/>
                <p:nvPr/>
              </p:nvSpPr>
              <p:spPr>
                <a:xfrm>
                  <a:off x="4033636" y="3699037"/>
                  <a:ext cx="4780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2" name="Rectangle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636" y="3699037"/>
                  <a:ext cx="478016" cy="400110"/>
                </a:xfrm>
                <a:prstGeom prst="rect">
                  <a:avLst/>
                </a:prstGeom>
                <a:blipFill>
                  <a:blip r:embed="rId9"/>
                  <a:stretch>
                    <a:fillRect l="-5128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7" name="TextBox 296"/>
          <p:cNvSpPr txBox="1"/>
          <p:nvPr/>
        </p:nvSpPr>
        <p:spPr>
          <a:xfrm>
            <a:off x="2614332" y="4691342"/>
            <a:ext cx="580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ACAP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865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>
            <a:spLocks noGrp="1"/>
          </p:cNvSpPr>
          <p:nvPr>
            <p:ph sz="half" idx="2"/>
          </p:nvPr>
        </p:nvSpPr>
        <p:spPr>
          <a:xfrm>
            <a:off x="489165" y="999441"/>
            <a:ext cx="8466730" cy="1347861"/>
          </a:xfrm>
        </p:spPr>
        <p:txBody>
          <a:bodyPr>
            <a:normAutofit/>
          </a:bodyPr>
          <a:lstStyle/>
          <a:p>
            <a:r>
              <a:rPr lang="en-US" dirty="0"/>
              <a:t>As-connected-as-possible (ACAP) labelling</a:t>
            </a:r>
          </a:p>
          <a:p>
            <a:pPr lvl="1"/>
            <a:r>
              <a:rPr lang="en-US" dirty="0"/>
              <a:t>Minimizes the total labelling cost</a:t>
            </a:r>
          </a:p>
          <a:p>
            <a:pPr lvl="1"/>
            <a:r>
              <a:rPr lang="en-US" dirty="0"/>
              <a:t>Such that any reachable set of kernel (resp. neighborhood) nodes are connected in the 1(resp. 0)-labelled subgraph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Labelling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24</a:t>
            </a:fld>
            <a:endParaRPr lang="en-US"/>
          </a:p>
        </p:txBody>
      </p:sp>
      <p:grpSp>
        <p:nvGrpSpPr>
          <p:cNvPr id="275" name="Group 274"/>
          <p:cNvGrpSpPr/>
          <p:nvPr/>
        </p:nvGrpSpPr>
        <p:grpSpPr>
          <a:xfrm>
            <a:off x="1817071" y="2560763"/>
            <a:ext cx="2174810" cy="2057412"/>
            <a:chOff x="2343292" y="2457910"/>
            <a:chExt cx="2174810" cy="2057412"/>
          </a:xfrm>
        </p:grpSpPr>
        <p:cxnSp>
          <p:nvCxnSpPr>
            <p:cNvPr id="276" name="Straight Connector 275"/>
            <p:cNvCxnSpPr>
              <a:stCxn id="282" idx="2"/>
              <a:endCxn id="283" idx="6"/>
            </p:cNvCxnSpPr>
            <p:nvPr/>
          </p:nvCxnSpPr>
          <p:spPr>
            <a:xfrm flipH="1">
              <a:off x="2706941" y="3123171"/>
              <a:ext cx="1358069" cy="410395"/>
            </a:xfrm>
            <a:prstGeom prst="line">
              <a:avLst/>
            </a:prstGeom>
            <a:ln w="127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>
              <a:stCxn id="290" idx="2"/>
              <a:endCxn id="285" idx="0"/>
            </p:cNvCxnSpPr>
            <p:nvPr/>
          </p:nvCxnSpPr>
          <p:spPr>
            <a:xfrm flipH="1">
              <a:off x="3430986" y="2850903"/>
              <a:ext cx="331524" cy="13187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stCxn id="284" idx="2"/>
              <a:endCxn id="285" idx="6"/>
            </p:cNvCxnSpPr>
            <p:nvPr/>
          </p:nvCxnSpPr>
          <p:spPr>
            <a:xfrm flipH="1">
              <a:off x="3603799" y="3934468"/>
              <a:ext cx="455952" cy="4080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>
              <a:stCxn id="285" idx="7"/>
              <a:endCxn id="282" idx="3"/>
            </p:cNvCxnSpPr>
            <p:nvPr/>
          </p:nvCxnSpPr>
          <p:spPr>
            <a:xfrm flipV="1">
              <a:off x="3553183" y="3245368"/>
              <a:ext cx="562443" cy="9749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>
              <a:stCxn id="285" idx="1"/>
              <a:endCxn id="283" idx="5"/>
            </p:cNvCxnSpPr>
            <p:nvPr/>
          </p:nvCxnSpPr>
          <p:spPr>
            <a:xfrm flipH="1" flipV="1">
              <a:off x="2656325" y="3655421"/>
              <a:ext cx="652463" cy="5648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Oval 280"/>
            <p:cNvSpPr/>
            <p:nvPr/>
          </p:nvSpPr>
          <p:spPr>
            <a:xfrm>
              <a:off x="2881246" y="2520556"/>
              <a:ext cx="345627" cy="345627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4065010" y="2950357"/>
              <a:ext cx="345627" cy="345627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2361314" y="3361237"/>
              <a:ext cx="345627" cy="344658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84" name="Oval 283"/>
            <p:cNvSpPr/>
            <p:nvPr/>
          </p:nvSpPr>
          <p:spPr>
            <a:xfrm>
              <a:off x="4059751" y="3761654"/>
              <a:ext cx="345627" cy="345627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3258172" y="4169695"/>
              <a:ext cx="345627" cy="34562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6" name="Rectangle 285"/>
                <p:cNvSpPr/>
                <p:nvPr/>
              </p:nvSpPr>
              <p:spPr>
                <a:xfrm>
                  <a:off x="2343292" y="3283252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1" name="Rectangle 1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3292" y="3283252"/>
                  <a:ext cx="45557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7" name="Straight Connector 286"/>
            <p:cNvCxnSpPr>
              <a:stCxn id="285" idx="0"/>
              <a:endCxn id="281" idx="4"/>
            </p:cNvCxnSpPr>
            <p:nvPr/>
          </p:nvCxnSpPr>
          <p:spPr>
            <a:xfrm flipH="1" flipV="1">
              <a:off x="3054060" y="2866183"/>
              <a:ext cx="376926" cy="13035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8" name="Rectangle 287"/>
                <p:cNvSpPr/>
                <p:nvPr/>
              </p:nvSpPr>
              <p:spPr>
                <a:xfrm>
                  <a:off x="2832481" y="2472171"/>
                  <a:ext cx="4780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1" name="Rectangle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2481" y="2472171"/>
                  <a:ext cx="478016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9" name="Oval 288"/>
            <p:cNvSpPr/>
            <p:nvPr/>
          </p:nvSpPr>
          <p:spPr>
            <a:xfrm>
              <a:off x="3570649" y="2515821"/>
              <a:ext cx="345627" cy="345627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0" name="Rectangle 289"/>
                <p:cNvSpPr/>
                <p:nvPr/>
              </p:nvSpPr>
              <p:spPr>
                <a:xfrm>
                  <a:off x="3533120" y="2457910"/>
                  <a:ext cx="458780" cy="3929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000" baseline="-25000" dirty="0"/>
                </a:p>
              </p:txBody>
            </p:sp>
          </mc:Choice>
          <mc:Fallback xmlns="">
            <p:sp>
              <p:nvSpPr>
                <p:cNvPr id="126" name="Rectangle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3120" y="2457910"/>
                  <a:ext cx="458780" cy="392993"/>
                </a:xfrm>
                <a:prstGeom prst="rect">
                  <a:avLst/>
                </a:prstGeom>
                <a:blipFill>
                  <a:blip r:embed="rId6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1" name="Rectangle 290"/>
                <p:cNvSpPr/>
                <p:nvPr/>
              </p:nvSpPr>
              <p:spPr>
                <a:xfrm>
                  <a:off x="3226873" y="4105687"/>
                  <a:ext cx="48442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7" name="Rectangle 1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6873" y="4105687"/>
                  <a:ext cx="484428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2" name="Straight Connector 291"/>
            <p:cNvCxnSpPr>
              <a:stCxn id="284" idx="1"/>
              <a:endCxn id="283" idx="6"/>
            </p:cNvCxnSpPr>
            <p:nvPr/>
          </p:nvCxnSpPr>
          <p:spPr>
            <a:xfrm flipH="1" flipV="1">
              <a:off x="2706941" y="3533566"/>
              <a:ext cx="1403426" cy="278704"/>
            </a:xfrm>
            <a:prstGeom prst="line">
              <a:avLst/>
            </a:prstGeom>
            <a:ln w="127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>
              <a:stCxn id="284" idx="1"/>
              <a:endCxn id="281" idx="5"/>
            </p:cNvCxnSpPr>
            <p:nvPr/>
          </p:nvCxnSpPr>
          <p:spPr>
            <a:xfrm flipH="1" flipV="1">
              <a:off x="3176257" y="2815567"/>
              <a:ext cx="934110" cy="996703"/>
            </a:xfrm>
            <a:prstGeom prst="line">
              <a:avLst/>
            </a:prstGeom>
            <a:ln w="127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>
              <a:stCxn id="282" idx="1"/>
              <a:endCxn id="289" idx="5"/>
            </p:cNvCxnSpPr>
            <p:nvPr/>
          </p:nvCxnSpPr>
          <p:spPr>
            <a:xfrm flipH="1" flipV="1">
              <a:off x="3865660" y="2810832"/>
              <a:ext cx="249966" cy="190141"/>
            </a:xfrm>
            <a:prstGeom prst="line">
              <a:avLst/>
            </a:prstGeom>
            <a:ln w="127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5" name="Rectangle 294"/>
                <p:cNvSpPr/>
                <p:nvPr/>
              </p:nvSpPr>
              <p:spPr>
                <a:xfrm>
                  <a:off x="4040086" y="2893323"/>
                  <a:ext cx="4780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1" name="Rectangle 1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086" y="2893323"/>
                  <a:ext cx="478016" cy="400110"/>
                </a:xfrm>
                <a:prstGeom prst="rect">
                  <a:avLst/>
                </a:prstGeom>
                <a:blipFill>
                  <a:blip r:embed="rId8"/>
                  <a:stretch>
                    <a:fillRect l="-5128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6" name="Rectangle 295"/>
                <p:cNvSpPr/>
                <p:nvPr/>
              </p:nvSpPr>
              <p:spPr>
                <a:xfrm>
                  <a:off x="4033636" y="3699037"/>
                  <a:ext cx="4780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2" name="Rectangle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636" y="3699037"/>
                  <a:ext cx="478016" cy="400110"/>
                </a:xfrm>
                <a:prstGeom prst="rect">
                  <a:avLst/>
                </a:prstGeom>
                <a:blipFill>
                  <a:blip r:embed="rId9"/>
                  <a:stretch>
                    <a:fillRect l="-5128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7" name="TextBox 296"/>
          <p:cNvSpPr txBox="1"/>
          <p:nvPr/>
        </p:nvSpPr>
        <p:spPr>
          <a:xfrm>
            <a:off x="2614332" y="4691342"/>
            <a:ext cx="580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ACAP</a:t>
            </a:r>
            <a:endParaRPr lang="en-US" sz="1400" dirty="0"/>
          </a:p>
        </p:txBody>
      </p:sp>
      <p:grpSp>
        <p:nvGrpSpPr>
          <p:cNvPr id="298" name="Group 297"/>
          <p:cNvGrpSpPr/>
          <p:nvPr/>
        </p:nvGrpSpPr>
        <p:grpSpPr>
          <a:xfrm>
            <a:off x="4924229" y="2509799"/>
            <a:ext cx="2174810" cy="2057412"/>
            <a:chOff x="2343292" y="2457910"/>
            <a:chExt cx="2174810" cy="2057412"/>
          </a:xfrm>
        </p:grpSpPr>
        <p:cxnSp>
          <p:nvCxnSpPr>
            <p:cNvPr id="299" name="Straight Connector 298"/>
            <p:cNvCxnSpPr>
              <a:stCxn id="305" idx="2"/>
              <a:endCxn id="306" idx="6"/>
            </p:cNvCxnSpPr>
            <p:nvPr/>
          </p:nvCxnSpPr>
          <p:spPr>
            <a:xfrm flipH="1">
              <a:off x="2706941" y="3123171"/>
              <a:ext cx="1358069" cy="410395"/>
            </a:xfrm>
            <a:prstGeom prst="line">
              <a:avLst/>
            </a:prstGeom>
            <a:ln w="1270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>
              <a:stCxn id="313" idx="2"/>
              <a:endCxn id="308" idx="0"/>
            </p:cNvCxnSpPr>
            <p:nvPr/>
          </p:nvCxnSpPr>
          <p:spPr>
            <a:xfrm flipH="1">
              <a:off x="3430986" y="2850903"/>
              <a:ext cx="331524" cy="13187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>
              <a:stCxn id="307" idx="2"/>
              <a:endCxn id="308" idx="6"/>
            </p:cNvCxnSpPr>
            <p:nvPr/>
          </p:nvCxnSpPr>
          <p:spPr>
            <a:xfrm flipH="1">
              <a:off x="3603799" y="3934468"/>
              <a:ext cx="455952" cy="408041"/>
            </a:xfrm>
            <a:prstGeom prst="line">
              <a:avLst/>
            </a:prstGeom>
            <a:ln w="1270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>
              <a:stCxn id="308" idx="7"/>
              <a:endCxn id="305" idx="3"/>
            </p:cNvCxnSpPr>
            <p:nvPr/>
          </p:nvCxnSpPr>
          <p:spPr>
            <a:xfrm flipV="1">
              <a:off x="3553183" y="3245368"/>
              <a:ext cx="562443" cy="974943"/>
            </a:xfrm>
            <a:prstGeom prst="line">
              <a:avLst/>
            </a:prstGeom>
            <a:ln w="1270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>
              <a:stCxn id="308" idx="1"/>
              <a:endCxn id="306" idx="5"/>
            </p:cNvCxnSpPr>
            <p:nvPr/>
          </p:nvCxnSpPr>
          <p:spPr>
            <a:xfrm flipH="1" flipV="1">
              <a:off x="2656325" y="3655421"/>
              <a:ext cx="652463" cy="564890"/>
            </a:xfrm>
            <a:prstGeom prst="line">
              <a:avLst/>
            </a:prstGeom>
            <a:ln w="1270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303"/>
            <p:cNvSpPr/>
            <p:nvPr/>
          </p:nvSpPr>
          <p:spPr>
            <a:xfrm>
              <a:off x="2881246" y="2520556"/>
              <a:ext cx="345627" cy="345627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/>
            <p:cNvSpPr/>
            <p:nvPr/>
          </p:nvSpPr>
          <p:spPr>
            <a:xfrm>
              <a:off x="4065010" y="2950357"/>
              <a:ext cx="345627" cy="345627"/>
            </a:xfrm>
            <a:prstGeom prst="ellipse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/>
            <p:cNvSpPr/>
            <p:nvPr/>
          </p:nvSpPr>
          <p:spPr>
            <a:xfrm>
              <a:off x="2361314" y="3361237"/>
              <a:ext cx="345627" cy="344658"/>
            </a:xfrm>
            <a:prstGeom prst="ellipse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07" name="Oval 306"/>
            <p:cNvSpPr/>
            <p:nvPr/>
          </p:nvSpPr>
          <p:spPr>
            <a:xfrm>
              <a:off x="4059751" y="3761654"/>
              <a:ext cx="345627" cy="345627"/>
            </a:xfrm>
            <a:prstGeom prst="ellipse">
              <a:avLst/>
            </a:prstGeom>
            <a:no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/>
            <p:nvPr/>
          </p:nvSpPr>
          <p:spPr>
            <a:xfrm>
              <a:off x="3258172" y="4169695"/>
              <a:ext cx="345627" cy="34562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9" name="Rectangle 308"/>
                <p:cNvSpPr/>
                <p:nvPr/>
              </p:nvSpPr>
              <p:spPr>
                <a:xfrm>
                  <a:off x="2343292" y="3283252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1" name="Rectangle 1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3292" y="3283252"/>
                  <a:ext cx="455574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0" name="Straight Connector 309"/>
            <p:cNvCxnSpPr>
              <a:stCxn id="308" idx="0"/>
              <a:endCxn id="304" idx="4"/>
            </p:cNvCxnSpPr>
            <p:nvPr/>
          </p:nvCxnSpPr>
          <p:spPr>
            <a:xfrm flipH="1" flipV="1">
              <a:off x="3054060" y="2866183"/>
              <a:ext cx="376926" cy="13035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1" name="Rectangle 310"/>
                <p:cNvSpPr/>
                <p:nvPr/>
              </p:nvSpPr>
              <p:spPr>
                <a:xfrm>
                  <a:off x="2832481" y="2472171"/>
                  <a:ext cx="4780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1" name="Rectangle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2481" y="2472171"/>
                  <a:ext cx="478016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2" name="Oval 311"/>
            <p:cNvSpPr/>
            <p:nvPr/>
          </p:nvSpPr>
          <p:spPr>
            <a:xfrm>
              <a:off x="3570649" y="2515821"/>
              <a:ext cx="345627" cy="345627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3" name="Rectangle 312"/>
                <p:cNvSpPr/>
                <p:nvPr/>
              </p:nvSpPr>
              <p:spPr>
                <a:xfrm>
                  <a:off x="3533120" y="2457910"/>
                  <a:ext cx="458780" cy="3929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000" baseline="-25000" dirty="0"/>
                </a:p>
              </p:txBody>
            </p:sp>
          </mc:Choice>
          <mc:Fallback xmlns="">
            <p:sp>
              <p:nvSpPr>
                <p:cNvPr id="126" name="Rectangle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3120" y="2457910"/>
                  <a:ext cx="458780" cy="392993"/>
                </a:xfrm>
                <a:prstGeom prst="rect">
                  <a:avLst/>
                </a:prstGeom>
                <a:blipFill>
                  <a:blip r:embed="rId6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4" name="Rectangle 313"/>
                <p:cNvSpPr/>
                <p:nvPr/>
              </p:nvSpPr>
              <p:spPr>
                <a:xfrm>
                  <a:off x="3226873" y="4105687"/>
                  <a:ext cx="48442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7" name="Rectangle 1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6873" y="4105687"/>
                  <a:ext cx="484428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5" name="Straight Connector 314"/>
            <p:cNvCxnSpPr>
              <a:stCxn id="307" idx="1"/>
              <a:endCxn id="306" idx="6"/>
            </p:cNvCxnSpPr>
            <p:nvPr/>
          </p:nvCxnSpPr>
          <p:spPr>
            <a:xfrm flipH="1" flipV="1">
              <a:off x="2706941" y="3533566"/>
              <a:ext cx="1403426" cy="278704"/>
            </a:xfrm>
            <a:prstGeom prst="line">
              <a:avLst/>
            </a:prstGeom>
            <a:ln w="1270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>
              <a:stCxn id="307" idx="1"/>
              <a:endCxn id="304" idx="5"/>
            </p:cNvCxnSpPr>
            <p:nvPr/>
          </p:nvCxnSpPr>
          <p:spPr>
            <a:xfrm flipH="1" flipV="1">
              <a:off x="3176257" y="2815567"/>
              <a:ext cx="934110" cy="996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305" idx="1"/>
              <a:endCxn id="312" idx="5"/>
            </p:cNvCxnSpPr>
            <p:nvPr/>
          </p:nvCxnSpPr>
          <p:spPr>
            <a:xfrm flipH="1" flipV="1">
              <a:off x="3865660" y="2810832"/>
              <a:ext cx="249966" cy="1901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8" name="Rectangle 317"/>
                <p:cNvSpPr/>
                <p:nvPr/>
              </p:nvSpPr>
              <p:spPr>
                <a:xfrm>
                  <a:off x="4040086" y="2893323"/>
                  <a:ext cx="4780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1" name="Rectangle 1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086" y="2893323"/>
                  <a:ext cx="478016" cy="400110"/>
                </a:xfrm>
                <a:prstGeom prst="rect">
                  <a:avLst/>
                </a:prstGeom>
                <a:blipFill>
                  <a:blip r:embed="rId8"/>
                  <a:stretch>
                    <a:fillRect l="-5128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9" name="Rectangle 318"/>
                <p:cNvSpPr/>
                <p:nvPr/>
              </p:nvSpPr>
              <p:spPr>
                <a:xfrm>
                  <a:off x="4033636" y="3699037"/>
                  <a:ext cx="4780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2" name="Rectangle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636" y="3699037"/>
                  <a:ext cx="478016" cy="400110"/>
                </a:xfrm>
                <a:prstGeom prst="rect">
                  <a:avLst/>
                </a:prstGeom>
                <a:blipFill>
                  <a:blip r:embed="rId9"/>
                  <a:stretch>
                    <a:fillRect l="-5128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0" name="TextBox 319"/>
          <p:cNvSpPr txBox="1"/>
          <p:nvPr/>
        </p:nvSpPr>
        <p:spPr>
          <a:xfrm>
            <a:off x="5580055" y="4691342"/>
            <a:ext cx="891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 ACAP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358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>
            <a:spLocks noGrp="1"/>
          </p:cNvSpPr>
          <p:nvPr>
            <p:ph sz="half" idx="2"/>
          </p:nvPr>
        </p:nvSpPr>
        <p:spPr>
          <a:xfrm>
            <a:off x="489165" y="999441"/>
            <a:ext cx="8466730" cy="947534"/>
          </a:xfrm>
        </p:spPr>
        <p:txBody>
          <a:bodyPr>
            <a:normAutofit/>
          </a:bodyPr>
          <a:lstStyle/>
          <a:p>
            <a:r>
              <a:rPr lang="en-US" dirty="0"/>
              <a:t>ACAP labelling as Node-Weighted Steiner Tree (NWST) problem</a:t>
            </a:r>
          </a:p>
          <a:p>
            <a:pPr lvl="1"/>
            <a:r>
              <a:rPr lang="en-US" dirty="0"/>
              <a:t>Solution of ACAP labelling, if exists, can be found by NWST on an augmented graph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Labelling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844575" y="3441052"/>
            <a:ext cx="730278" cy="363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020847" y="2297166"/>
            <a:ext cx="3276990" cy="2590314"/>
            <a:chOff x="5020847" y="2092034"/>
            <a:chExt cx="3276990" cy="2590314"/>
          </a:xfrm>
        </p:grpSpPr>
        <p:grpSp>
          <p:nvGrpSpPr>
            <p:cNvPr id="7" name="Group 6"/>
            <p:cNvGrpSpPr/>
            <p:nvPr/>
          </p:nvGrpSpPr>
          <p:grpSpPr>
            <a:xfrm>
              <a:off x="5020847" y="2092034"/>
              <a:ext cx="3254738" cy="2590314"/>
              <a:chOff x="4880946" y="2092034"/>
              <a:chExt cx="3254738" cy="2590314"/>
            </a:xfrm>
          </p:grpSpPr>
          <p:grpSp>
            <p:nvGrpSpPr>
              <p:cNvPr id="191" name="Group 190"/>
              <p:cNvGrpSpPr/>
              <p:nvPr/>
            </p:nvGrpSpPr>
            <p:grpSpPr>
              <a:xfrm>
                <a:off x="4924049" y="2121308"/>
                <a:ext cx="3211635" cy="2561040"/>
                <a:chOff x="4930857" y="2264849"/>
                <a:chExt cx="3211635" cy="2561040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5881639" y="2264849"/>
                  <a:ext cx="983065" cy="2561040"/>
                  <a:chOff x="5601697" y="2134855"/>
                  <a:chExt cx="983065" cy="2561040"/>
                </a:xfrm>
              </p:grpSpPr>
              <p:grpSp>
                <p:nvGrpSpPr>
                  <p:cNvPr id="99" name="Group 98"/>
                  <p:cNvGrpSpPr/>
                  <p:nvPr/>
                </p:nvGrpSpPr>
                <p:grpSpPr>
                  <a:xfrm>
                    <a:off x="5601697" y="2137417"/>
                    <a:ext cx="703994" cy="2558478"/>
                    <a:chOff x="5290144" y="1746760"/>
                    <a:chExt cx="818027" cy="2972901"/>
                  </a:xfrm>
                </p:grpSpPr>
                <p:sp>
                  <p:nvSpPr>
                    <p:cNvPr id="102" name="Oval 101"/>
                    <p:cNvSpPr/>
                    <p:nvPr/>
                  </p:nvSpPr>
                  <p:spPr>
                    <a:xfrm>
                      <a:off x="5290144" y="1746760"/>
                      <a:ext cx="336836" cy="33683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solidFill>
                        <a:srgbClr val="00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3" name="Oval 102"/>
                    <p:cNvSpPr/>
                    <p:nvPr/>
                  </p:nvSpPr>
                  <p:spPr>
                    <a:xfrm>
                      <a:off x="5771335" y="4382825"/>
                      <a:ext cx="336836" cy="33683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solidFill>
                        <a:srgbClr val="00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79" name="Oval 78"/>
                  <p:cNvSpPr/>
                  <p:nvPr/>
                </p:nvSpPr>
                <p:spPr>
                  <a:xfrm>
                    <a:off x="6294881" y="2134855"/>
                    <a:ext cx="289881" cy="289881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solidFill>
                      <a:srgbClr val="00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05" name="Oval 104"/>
                <p:cNvSpPr/>
                <p:nvPr/>
              </p:nvSpPr>
              <p:spPr>
                <a:xfrm>
                  <a:off x="6295752" y="3401828"/>
                  <a:ext cx="289881" cy="289881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6864704" y="3401828"/>
                  <a:ext cx="289881" cy="289881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5725114" y="3401828"/>
                  <a:ext cx="289881" cy="289881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7852611" y="3401828"/>
                  <a:ext cx="289881" cy="289881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5435233" y="3947692"/>
                  <a:ext cx="289881" cy="28988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6005983" y="3947692"/>
                  <a:ext cx="289881" cy="28988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6593233" y="3947692"/>
                  <a:ext cx="843768" cy="28988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6868437" y="2803919"/>
                  <a:ext cx="843768" cy="28988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6125158" y="2822237"/>
                  <a:ext cx="550654" cy="28988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5381879" y="2822236"/>
                  <a:ext cx="550654" cy="28988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4930857" y="2823731"/>
                  <a:ext cx="289881" cy="28988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" name="Straight Connector 4"/>
                <p:cNvCxnSpPr>
                  <a:stCxn id="102" idx="3"/>
                  <a:endCxn id="114" idx="0"/>
                </p:cNvCxnSpPr>
                <p:nvPr/>
              </p:nvCxnSpPr>
              <p:spPr>
                <a:xfrm flipH="1">
                  <a:off x="5657206" y="2514840"/>
                  <a:ext cx="266885" cy="30739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>
                  <a:stCxn id="112" idx="1"/>
                  <a:endCxn id="102" idx="5"/>
                </p:cNvCxnSpPr>
                <p:nvPr/>
              </p:nvCxnSpPr>
              <p:spPr>
                <a:xfrm flipH="1" flipV="1">
                  <a:off x="6129068" y="2514840"/>
                  <a:ext cx="862936" cy="331531"/>
                </a:xfrm>
                <a:prstGeom prst="line">
                  <a:avLst/>
                </a:prstGeom>
                <a:ln w="1270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>
                  <a:stCxn id="112" idx="0"/>
                  <a:endCxn id="79" idx="5"/>
                </p:cNvCxnSpPr>
                <p:nvPr/>
              </p:nvCxnSpPr>
              <p:spPr>
                <a:xfrm flipH="1" flipV="1">
                  <a:off x="6822252" y="2512278"/>
                  <a:ext cx="468069" cy="291641"/>
                </a:xfrm>
                <a:prstGeom prst="line">
                  <a:avLst/>
                </a:prstGeom>
                <a:ln w="1270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>
                  <a:stCxn id="112" idx="3"/>
                  <a:endCxn id="107" idx="7"/>
                </p:cNvCxnSpPr>
                <p:nvPr/>
              </p:nvCxnSpPr>
              <p:spPr>
                <a:xfrm flipH="1">
                  <a:off x="5972543" y="3051348"/>
                  <a:ext cx="1019461" cy="392932"/>
                </a:xfrm>
                <a:prstGeom prst="line">
                  <a:avLst/>
                </a:prstGeom>
                <a:ln w="1270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>
                  <a:endCxn id="105" idx="7"/>
                </p:cNvCxnSpPr>
                <p:nvPr/>
              </p:nvCxnSpPr>
              <p:spPr>
                <a:xfrm flipH="1">
                  <a:off x="6543181" y="3083284"/>
                  <a:ext cx="568952" cy="360996"/>
                </a:xfrm>
                <a:prstGeom prst="line">
                  <a:avLst/>
                </a:prstGeom>
                <a:ln w="1270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>
                  <a:stCxn id="112" idx="4"/>
                  <a:endCxn id="106" idx="7"/>
                </p:cNvCxnSpPr>
                <p:nvPr/>
              </p:nvCxnSpPr>
              <p:spPr>
                <a:xfrm flipH="1">
                  <a:off x="7112133" y="3093800"/>
                  <a:ext cx="178188" cy="350480"/>
                </a:xfrm>
                <a:prstGeom prst="line">
                  <a:avLst/>
                </a:prstGeom>
                <a:ln w="1270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>
                  <a:stCxn id="103" idx="2"/>
                  <a:endCxn id="109" idx="4"/>
                </p:cNvCxnSpPr>
                <p:nvPr/>
              </p:nvCxnSpPr>
              <p:spPr>
                <a:xfrm flipH="1" flipV="1">
                  <a:off x="5580174" y="4237573"/>
                  <a:ext cx="715578" cy="44337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>
                  <a:stCxn id="103" idx="1"/>
                  <a:endCxn id="110" idx="4"/>
                </p:cNvCxnSpPr>
                <p:nvPr/>
              </p:nvCxnSpPr>
              <p:spPr>
                <a:xfrm flipH="1" flipV="1">
                  <a:off x="6150924" y="4237573"/>
                  <a:ext cx="187280" cy="34088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>
                  <a:stCxn id="103" idx="7"/>
                  <a:endCxn id="111" idx="4"/>
                </p:cNvCxnSpPr>
                <p:nvPr/>
              </p:nvCxnSpPr>
              <p:spPr>
                <a:xfrm flipV="1">
                  <a:off x="6543181" y="4237573"/>
                  <a:ext cx="471936" cy="34088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>
                  <a:stCxn id="105" idx="3"/>
                  <a:endCxn id="109" idx="7"/>
                </p:cNvCxnSpPr>
                <p:nvPr/>
              </p:nvCxnSpPr>
              <p:spPr>
                <a:xfrm flipH="1">
                  <a:off x="5682662" y="3649257"/>
                  <a:ext cx="655542" cy="34088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>
                  <a:stCxn id="106" idx="3"/>
                  <a:endCxn id="110" idx="7"/>
                </p:cNvCxnSpPr>
                <p:nvPr/>
              </p:nvCxnSpPr>
              <p:spPr>
                <a:xfrm flipH="1">
                  <a:off x="6253412" y="3649257"/>
                  <a:ext cx="653744" cy="34088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>
                  <a:stCxn id="111" idx="1"/>
                  <a:endCxn id="107" idx="5"/>
                </p:cNvCxnSpPr>
                <p:nvPr/>
              </p:nvCxnSpPr>
              <p:spPr>
                <a:xfrm flipH="1" flipV="1">
                  <a:off x="5972543" y="3649257"/>
                  <a:ext cx="744257" cy="34088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>
                  <a:endCxn id="105" idx="5"/>
                </p:cNvCxnSpPr>
                <p:nvPr/>
              </p:nvCxnSpPr>
              <p:spPr>
                <a:xfrm flipH="1" flipV="1">
                  <a:off x="6543181" y="3649257"/>
                  <a:ext cx="325256" cy="30977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11" idx="0"/>
                  <a:endCxn id="106" idx="4"/>
                </p:cNvCxnSpPr>
                <p:nvPr/>
              </p:nvCxnSpPr>
              <p:spPr>
                <a:xfrm flipH="1" flipV="1">
                  <a:off x="7009645" y="3691709"/>
                  <a:ext cx="5472" cy="25598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>
                  <a:stCxn id="107" idx="2"/>
                  <a:endCxn id="115" idx="5"/>
                </p:cNvCxnSpPr>
                <p:nvPr/>
              </p:nvCxnSpPr>
              <p:spPr>
                <a:xfrm flipH="1" flipV="1">
                  <a:off x="5178286" y="3071160"/>
                  <a:ext cx="546828" cy="47560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>
                  <a:stCxn id="107" idx="1"/>
                  <a:endCxn id="114" idx="4"/>
                </p:cNvCxnSpPr>
                <p:nvPr/>
              </p:nvCxnSpPr>
              <p:spPr>
                <a:xfrm flipH="1" flipV="1">
                  <a:off x="5657206" y="3112117"/>
                  <a:ext cx="110360" cy="33216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>
                  <a:stCxn id="113" idx="4"/>
                  <a:endCxn id="107" idx="0"/>
                </p:cNvCxnSpPr>
                <p:nvPr/>
              </p:nvCxnSpPr>
              <p:spPr>
                <a:xfrm flipH="1">
                  <a:off x="5870055" y="3112118"/>
                  <a:ext cx="530430" cy="28971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>
                  <a:stCxn id="106" idx="1"/>
                  <a:endCxn id="113" idx="5"/>
                </p:cNvCxnSpPr>
                <p:nvPr/>
              </p:nvCxnSpPr>
              <p:spPr>
                <a:xfrm flipH="1" flipV="1">
                  <a:off x="6595171" y="3069666"/>
                  <a:ext cx="311985" cy="37461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>
                  <a:stCxn id="105" idx="1"/>
                  <a:endCxn id="114" idx="5"/>
                </p:cNvCxnSpPr>
                <p:nvPr/>
              </p:nvCxnSpPr>
              <p:spPr>
                <a:xfrm flipH="1" flipV="1">
                  <a:off x="5851892" y="3069665"/>
                  <a:ext cx="486312" cy="3746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>
                  <a:stCxn id="79" idx="3"/>
                  <a:endCxn id="113" idx="0"/>
                </p:cNvCxnSpPr>
                <p:nvPr/>
              </p:nvCxnSpPr>
              <p:spPr>
                <a:xfrm flipH="1">
                  <a:off x="6400485" y="2512278"/>
                  <a:ext cx="216790" cy="30995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Curved Connector 185"/>
                <p:cNvCxnSpPr>
                  <a:stCxn id="79" idx="6"/>
                  <a:endCxn id="108" idx="0"/>
                </p:cNvCxnSpPr>
                <p:nvPr/>
              </p:nvCxnSpPr>
              <p:spPr>
                <a:xfrm>
                  <a:off x="6864704" y="2409790"/>
                  <a:ext cx="1132848" cy="992038"/>
                </a:xfrm>
                <a:prstGeom prst="curvedConnector2">
                  <a:avLst/>
                </a:prstGeom>
                <a:ln w="1270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Curved Connector 189"/>
                <p:cNvCxnSpPr>
                  <a:stCxn id="108" idx="4"/>
                  <a:endCxn id="103" idx="6"/>
                </p:cNvCxnSpPr>
                <p:nvPr/>
              </p:nvCxnSpPr>
              <p:spPr>
                <a:xfrm rot="5400000">
                  <a:off x="6796973" y="3480370"/>
                  <a:ext cx="989240" cy="1411919"/>
                </a:xfrm>
                <a:prstGeom prst="curvedConnector2">
                  <a:avLst/>
                </a:prstGeom>
                <a:ln w="1270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5825018" y="2092034"/>
                    <a:ext cx="38985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25018" y="2092034"/>
                    <a:ext cx="389850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6519715" y="2092034"/>
                    <a:ext cx="38985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9715" y="2092034"/>
                    <a:ext cx="389850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6236607" y="4359752"/>
                    <a:ext cx="393056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6607" y="4359752"/>
                    <a:ext cx="393056" cy="307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4880946" y="2642482"/>
                    <a:ext cx="37382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400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0946" y="2642482"/>
                    <a:ext cx="373820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5347526" y="2639594"/>
                    <a:ext cx="60574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400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76" name="TextBox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7526" y="2639594"/>
                    <a:ext cx="605743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6096659" y="2645044"/>
                    <a:ext cx="60574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400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77" name="TextBox 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6659" y="2645044"/>
                    <a:ext cx="605743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6856083" y="2625927"/>
                    <a:ext cx="83766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400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56083" y="2625927"/>
                    <a:ext cx="837665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5375495" y="3786255"/>
                    <a:ext cx="38985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80" name="TextBox 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75495" y="3786255"/>
                    <a:ext cx="389850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5954083" y="3785791"/>
                    <a:ext cx="38985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81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54083" y="3785791"/>
                    <a:ext cx="389850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6565111" y="3764799"/>
                    <a:ext cx="83766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400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82" name="TextBox 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5111" y="3764799"/>
                    <a:ext cx="837665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5810929" y="3223836"/>
                  <a:ext cx="37382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400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0929" y="3223836"/>
                  <a:ext cx="373820" cy="3077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6377657" y="3230449"/>
                  <a:ext cx="3898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657" y="3230449"/>
                  <a:ext cx="389850" cy="307777"/>
                </a:xfrm>
                <a:prstGeom prst="rect">
                  <a:avLst/>
                </a:prstGeom>
                <a:blipFill>
                  <a:blip r:embed="rId10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6942638" y="3235920"/>
                  <a:ext cx="3898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2638" y="3235920"/>
                  <a:ext cx="389850" cy="307777"/>
                </a:xfrm>
                <a:prstGeom prst="rect">
                  <a:avLst/>
                </a:prstGeom>
                <a:blipFill>
                  <a:blip r:embed="rId13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7963450" y="3235920"/>
                  <a:ext cx="33438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3450" y="3235920"/>
                  <a:ext cx="334387" cy="30777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/>
          <p:cNvSpPr txBox="1"/>
          <p:nvPr/>
        </p:nvSpPr>
        <p:spPr>
          <a:xfrm>
            <a:off x="5065479" y="2048743"/>
            <a:ext cx="3163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Augmented Graph (see paper for details)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25</a:t>
            </a:fld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1137275" y="2560763"/>
            <a:ext cx="2174810" cy="2057412"/>
            <a:chOff x="2343292" y="2457910"/>
            <a:chExt cx="2174810" cy="2057412"/>
          </a:xfrm>
        </p:grpSpPr>
        <p:cxnSp>
          <p:nvCxnSpPr>
            <p:cNvPr id="90" name="Straight Connector 89"/>
            <p:cNvCxnSpPr>
              <a:stCxn id="96" idx="2"/>
              <a:endCxn id="97" idx="6"/>
            </p:cNvCxnSpPr>
            <p:nvPr/>
          </p:nvCxnSpPr>
          <p:spPr>
            <a:xfrm flipH="1">
              <a:off x="2706941" y="3123171"/>
              <a:ext cx="1358069" cy="410395"/>
            </a:xfrm>
            <a:prstGeom prst="line">
              <a:avLst/>
            </a:prstGeom>
            <a:ln w="127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26" idx="2"/>
              <a:endCxn id="100" idx="0"/>
            </p:cNvCxnSpPr>
            <p:nvPr/>
          </p:nvCxnSpPr>
          <p:spPr>
            <a:xfrm flipH="1">
              <a:off x="3430986" y="2850903"/>
              <a:ext cx="331524" cy="13187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98" idx="2"/>
              <a:endCxn id="100" idx="6"/>
            </p:cNvCxnSpPr>
            <p:nvPr/>
          </p:nvCxnSpPr>
          <p:spPr>
            <a:xfrm flipH="1">
              <a:off x="3603799" y="3934468"/>
              <a:ext cx="455952" cy="4080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00" idx="7"/>
              <a:endCxn id="96" idx="3"/>
            </p:cNvCxnSpPr>
            <p:nvPr/>
          </p:nvCxnSpPr>
          <p:spPr>
            <a:xfrm flipV="1">
              <a:off x="3553183" y="3245368"/>
              <a:ext cx="562443" cy="9749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00" idx="1"/>
              <a:endCxn id="97" idx="5"/>
            </p:cNvCxnSpPr>
            <p:nvPr/>
          </p:nvCxnSpPr>
          <p:spPr>
            <a:xfrm flipH="1" flipV="1">
              <a:off x="2656325" y="3655421"/>
              <a:ext cx="652463" cy="5648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2881246" y="2520556"/>
              <a:ext cx="345627" cy="345627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4065010" y="2950357"/>
              <a:ext cx="345627" cy="345627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2361314" y="3361237"/>
              <a:ext cx="345627" cy="344658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8" name="Oval 97"/>
            <p:cNvSpPr/>
            <p:nvPr/>
          </p:nvSpPr>
          <p:spPr>
            <a:xfrm>
              <a:off x="4059751" y="3761654"/>
              <a:ext cx="345627" cy="345627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3258172" y="4169695"/>
              <a:ext cx="345627" cy="34562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/>
                <p:cNvSpPr/>
                <p:nvPr/>
              </p:nvSpPr>
              <p:spPr>
                <a:xfrm>
                  <a:off x="2343292" y="3283252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1" name="Rectangle 1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3292" y="3283252"/>
                  <a:ext cx="455574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4" name="Straight Connector 103"/>
            <p:cNvCxnSpPr>
              <a:stCxn id="100" idx="0"/>
              <a:endCxn id="95" idx="4"/>
            </p:cNvCxnSpPr>
            <p:nvPr/>
          </p:nvCxnSpPr>
          <p:spPr>
            <a:xfrm flipH="1" flipV="1">
              <a:off x="3054060" y="2866183"/>
              <a:ext cx="376926" cy="13035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/>
                <p:cNvSpPr/>
                <p:nvPr/>
              </p:nvSpPr>
              <p:spPr>
                <a:xfrm>
                  <a:off x="2832481" y="2472171"/>
                  <a:ext cx="4780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1" name="Rectangle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2481" y="2472171"/>
                  <a:ext cx="478016" cy="40011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5" name="Oval 124"/>
            <p:cNvSpPr/>
            <p:nvPr/>
          </p:nvSpPr>
          <p:spPr>
            <a:xfrm>
              <a:off x="3570649" y="2515821"/>
              <a:ext cx="345627" cy="345627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/>
                <p:cNvSpPr/>
                <p:nvPr/>
              </p:nvSpPr>
              <p:spPr>
                <a:xfrm>
                  <a:off x="3533120" y="2457910"/>
                  <a:ext cx="458780" cy="3929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000" baseline="-25000" dirty="0"/>
                </a:p>
              </p:txBody>
            </p:sp>
          </mc:Choice>
          <mc:Fallback xmlns="">
            <p:sp>
              <p:nvSpPr>
                <p:cNvPr id="126" name="Rectangle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3120" y="2457910"/>
                  <a:ext cx="458780" cy="392993"/>
                </a:xfrm>
                <a:prstGeom prst="rect">
                  <a:avLst/>
                </a:prstGeom>
                <a:blipFill>
                  <a:blip r:embed="rId17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126"/>
                <p:cNvSpPr/>
                <p:nvPr/>
              </p:nvSpPr>
              <p:spPr>
                <a:xfrm>
                  <a:off x="3226873" y="4105687"/>
                  <a:ext cx="48442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7" name="Rectangle 1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6873" y="4105687"/>
                  <a:ext cx="484428" cy="4001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8" name="Straight Connector 127"/>
            <p:cNvCxnSpPr>
              <a:stCxn id="98" idx="1"/>
              <a:endCxn id="97" idx="6"/>
            </p:cNvCxnSpPr>
            <p:nvPr/>
          </p:nvCxnSpPr>
          <p:spPr>
            <a:xfrm flipH="1" flipV="1">
              <a:off x="2706941" y="3533566"/>
              <a:ext cx="1403426" cy="278704"/>
            </a:xfrm>
            <a:prstGeom prst="line">
              <a:avLst/>
            </a:prstGeom>
            <a:ln w="127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98" idx="1"/>
              <a:endCxn id="95" idx="5"/>
            </p:cNvCxnSpPr>
            <p:nvPr/>
          </p:nvCxnSpPr>
          <p:spPr>
            <a:xfrm flipH="1" flipV="1">
              <a:off x="3176257" y="2815567"/>
              <a:ext cx="934110" cy="996703"/>
            </a:xfrm>
            <a:prstGeom prst="line">
              <a:avLst/>
            </a:prstGeom>
            <a:ln w="127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96" idx="1"/>
              <a:endCxn id="125" idx="5"/>
            </p:cNvCxnSpPr>
            <p:nvPr/>
          </p:nvCxnSpPr>
          <p:spPr>
            <a:xfrm flipH="1" flipV="1">
              <a:off x="3865660" y="2810832"/>
              <a:ext cx="249966" cy="190141"/>
            </a:xfrm>
            <a:prstGeom prst="line">
              <a:avLst/>
            </a:prstGeom>
            <a:ln w="127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/>
                <p:cNvSpPr/>
                <p:nvPr/>
              </p:nvSpPr>
              <p:spPr>
                <a:xfrm>
                  <a:off x="4040086" y="2893323"/>
                  <a:ext cx="4780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1" name="Rectangle 1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086" y="2893323"/>
                  <a:ext cx="478016" cy="400110"/>
                </a:xfrm>
                <a:prstGeom prst="rect">
                  <a:avLst/>
                </a:prstGeom>
                <a:blipFill>
                  <a:blip r:embed="rId19"/>
                  <a:stretch>
                    <a:fillRect l="-5128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131"/>
                <p:cNvSpPr/>
                <p:nvPr/>
              </p:nvSpPr>
              <p:spPr>
                <a:xfrm>
                  <a:off x="4033636" y="3699037"/>
                  <a:ext cx="47801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2" name="Rectangle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636" y="3699037"/>
                  <a:ext cx="478016" cy="400110"/>
                </a:xfrm>
                <a:prstGeom prst="rect">
                  <a:avLst/>
                </a:prstGeom>
                <a:blipFill>
                  <a:blip r:embed="rId20"/>
                  <a:stretch>
                    <a:fillRect l="-5128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051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>
            <a:spLocks noGrp="1"/>
          </p:cNvSpPr>
          <p:nvPr>
            <p:ph sz="half" idx="2"/>
          </p:nvPr>
        </p:nvSpPr>
        <p:spPr>
          <a:xfrm>
            <a:off x="489165" y="999441"/>
            <a:ext cx="8092860" cy="1057959"/>
          </a:xfrm>
        </p:spPr>
        <p:txBody>
          <a:bodyPr>
            <a:normAutofit/>
          </a:bodyPr>
          <a:lstStyle/>
          <a:p>
            <a:r>
              <a:rPr lang="en-US" dirty="0"/>
              <a:t>ACAP labelling may not have a solution</a:t>
            </a:r>
          </a:p>
          <a:p>
            <a:pPr lvl="1"/>
            <a:r>
              <a:rPr lang="en-US" dirty="0"/>
              <a:t>An example is a double-articulation node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Labelling</a:t>
            </a:r>
          </a:p>
        </p:txBody>
      </p:sp>
      <p:sp>
        <p:nvSpPr>
          <p:cNvPr id="100" name="Slide Number Placeholder 9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1848863" y="2717647"/>
            <a:ext cx="2053144" cy="1990899"/>
            <a:chOff x="3157110" y="2538989"/>
            <a:chExt cx="2053144" cy="1990899"/>
          </a:xfrm>
        </p:grpSpPr>
        <p:grpSp>
          <p:nvGrpSpPr>
            <p:cNvPr id="102" name="Group 101"/>
            <p:cNvGrpSpPr/>
            <p:nvPr/>
          </p:nvGrpSpPr>
          <p:grpSpPr>
            <a:xfrm>
              <a:off x="3157110" y="2545322"/>
              <a:ext cx="2053144" cy="1984566"/>
              <a:chOff x="3682923" y="2632548"/>
              <a:chExt cx="1707174" cy="1650153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3744849" y="3992820"/>
                <a:ext cx="289881" cy="289881"/>
              </a:xfrm>
              <a:prstGeom prst="ellipse">
                <a:avLst/>
              </a:prstGeom>
              <a:solidFill>
                <a:srgbClr val="00FFFF"/>
              </a:solidFill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5042388" y="2672511"/>
                <a:ext cx="289881" cy="289881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4390884" y="3314373"/>
                <a:ext cx="289881" cy="2898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3739381" y="2672383"/>
                <a:ext cx="289881" cy="289881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5035976" y="3992820"/>
                <a:ext cx="289881" cy="289881"/>
              </a:xfrm>
              <a:prstGeom prst="ellipse">
                <a:avLst/>
              </a:prstGeom>
              <a:solidFill>
                <a:srgbClr val="00FFFF"/>
              </a:solidFill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1" name="Straight Connector 110"/>
              <p:cNvCxnSpPr>
                <a:stCxn id="108" idx="5"/>
                <a:endCxn id="107" idx="1"/>
              </p:cNvCxnSpPr>
              <p:nvPr/>
            </p:nvCxnSpPr>
            <p:spPr>
              <a:xfrm>
                <a:off x="3986810" y="2919812"/>
                <a:ext cx="446526" cy="43701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107" idx="7"/>
                <a:endCxn id="106" idx="3"/>
              </p:cNvCxnSpPr>
              <p:nvPr/>
            </p:nvCxnSpPr>
            <p:spPr>
              <a:xfrm flipV="1">
                <a:off x="4638313" y="2919940"/>
                <a:ext cx="446527" cy="43688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05" idx="7"/>
              </p:cNvCxnSpPr>
              <p:nvPr/>
            </p:nvCxnSpPr>
            <p:spPr>
              <a:xfrm flipV="1">
                <a:off x="3992278" y="3561802"/>
                <a:ext cx="448976" cy="47347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3682923" y="3933369"/>
                    <a:ext cx="402799" cy="33268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14" name="TextBox 1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82923" y="3933369"/>
                    <a:ext cx="402799" cy="33268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5" name="Straight Connector 114"/>
              <p:cNvCxnSpPr>
                <a:stCxn id="107" idx="5"/>
                <a:endCxn id="110" idx="1"/>
              </p:cNvCxnSpPr>
              <p:nvPr/>
            </p:nvCxnSpPr>
            <p:spPr>
              <a:xfrm>
                <a:off x="4638313" y="3561802"/>
                <a:ext cx="440115" cy="47347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4992630" y="2632548"/>
                    <a:ext cx="397467" cy="33268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16" name="TextBox 1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92630" y="2632548"/>
                    <a:ext cx="397467" cy="33268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4341158" y="3254251"/>
                    <a:ext cx="378807" cy="33268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17" name="TextBox 1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1158" y="3254251"/>
                    <a:ext cx="378807" cy="33268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4724174" y="4091015"/>
                  <a:ext cx="465192" cy="3929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000" baseline="-25000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174" y="4091015"/>
                  <a:ext cx="465192" cy="392993"/>
                </a:xfrm>
                <a:prstGeom prst="rect">
                  <a:avLst/>
                </a:prstGeom>
                <a:blipFill>
                  <a:blip r:embed="rId6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3176527" y="2538989"/>
                  <a:ext cx="458780" cy="3929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baseline="-25000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6527" y="2538989"/>
                  <a:ext cx="458780" cy="392993"/>
                </a:xfrm>
                <a:prstGeom prst="rect">
                  <a:avLst/>
                </a:prstGeom>
                <a:blipFill>
                  <a:blip r:embed="rId7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720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>
            <a:spLocks noGrp="1"/>
          </p:cNvSpPr>
          <p:nvPr>
            <p:ph sz="half" idx="2"/>
          </p:nvPr>
        </p:nvSpPr>
        <p:spPr>
          <a:xfrm>
            <a:off x="489165" y="999441"/>
            <a:ext cx="8092860" cy="1057959"/>
          </a:xfrm>
        </p:spPr>
        <p:txBody>
          <a:bodyPr>
            <a:normAutofit/>
          </a:bodyPr>
          <a:lstStyle/>
          <a:p>
            <a:r>
              <a:rPr lang="en-US" dirty="0"/>
              <a:t>ACAP labelling may not have a solution</a:t>
            </a:r>
          </a:p>
          <a:p>
            <a:pPr lvl="1"/>
            <a:r>
              <a:rPr lang="en-US" dirty="0"/>
              <a:t>An example is a double-articulation node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Labelling</a:t>
            </a:r>
          </a:p>
        </p:txBody>
      </p:sp>
      <p:sp>
        <p:nvSpPr>
          <p:cNvPr id="100" name="Slide Number Placeholder 9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1848863" y="2717647"/>
            <a:ext cx="2053144" cy="1990899"/>
            <a:chOff x="3157110" y="2538989"/>
            <a:chExt cx="2053144" cy="1990899"/>
          </a:xfrm>
        </p:grpSpPr>
        <p:grpSp>
          <p:nvGrpSpPr>
            <p:cNvPr id="44" name="Group 43"/>
            <p:cNvGrpSpPr/>
            <p:nvPr/>
          </p:nvGrpSpPr>
          <p:grpSpPr>
            <a:xfrm>
              <a:off x="3157110" y="2545322"/>
              <a:ext cx="2053144" cy="1984566"/>
              <a:chOff x="3682923" y="2632548"/>
              <a:chExt cx="1707174" cy="1650153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3744849" y="3992820"/>
                <a:ext cx="289881" cy="289881"/>
              </a:xfrm>
              <a:prstGeom prst="ellipse">
                <a:avLst/>
              </a:prstGeom>
              <a:solidFill>
                <a:srgbClr val="00FFFF"/>
              </a:solidFill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042388" y="2672511"/>
                <a:ext cx="289881" cy="289881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390884" y="3314373"/>
                <a:ext cx="289881" cy="2898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739381" y="2672383"/>
                <a:ext cx="289881" cy="289881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035976" y="3992820"/>
                <a:ext cx="289881" cy="289881"/>
              </a:xfrm>
              <a:prstGeom prst="ellipse">
                <a:avLst/>
              </a:prstGeom>
              <a:solidFill>
                <a:srgbClr val="00FFFF"/>
              </a:solidFill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6" name="Straight Connector 65"/>
              <p:cNvCxnSpPr>
                <a:stCxn id="50" idx="5"/>
                <a:endCxn id="49" idx="1"/>
              </p:cNvCxnSpPr>
              <p:nvPr/>
            </p:nvCxnSpPr>
            <p:spPr>
              <a:xfrm>
                <a:off x="3986810" y="2919812"/>
                <a:ext cx="446526" cy="437013"/>
              </a:xfrm>
              <a:prstGeom prst="line">
                <a:avLst/>
              </a:prstGeom>
              <a:ln w="127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49" idx="7"/>
                <a:endCxn id="48" idx="3"/>
              </p:cNvCxnSpPr>
              <p:nvPr/>
            </p:nvCxnSpPr>
            <p:spPr>
              <a:xfrm flipV="1">
                <a:off x="4638313" y="2919940"/>
                <a:ext cx="446527" cy="436885"/>
              </a:xfrm>
              <a:prstGeom prst="line">
                <a:avLst/>
              </a:prstGeom>
              <a:ln w="127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47" idx="7"/>
              </p:cNvCxnSpPr>
              <p:nvPr/>
            </p:nvCxnSpPr>
            <p:spPr>
              <a:xfrm flipV="1">
                <a:off x="3992278" y="3561802"/>
                <a:ext cx="448976" cy="47347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3682923" y="3933369"/>
                    <a:ext cx="402799" cy="33268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0" name="TextBox 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82923" y="3933369"/>
                    <a:ext cx="402799" cy="33268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6" name="Straight Connector 85"/>
              <p:cNvCxnSpPr>
                <a:stCxn id="49" idx="5"/>
                <a:endCxn id="57" idx="1"/>
              </p:cNvCxnSpPr>
              <p:nvPr/>
            </p:nvCxnSpPr>
            <p:spPr>
              <a:xfrm>
                <a:off x="4638313" y="3561802"/>
                <a:ext cx="440115" cy="47347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4992630" y="2632548"/>
                    <a:ext cx="397467" cy="33268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7" name="TextBox 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92630" y="2632548"/>
                    <a:ext cx="397467" cy="33268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4341158" y="3254251"/>
                    <a:ext cx="378807" cy="33268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8" name="Text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1158" y="3254251"/>
                    <a:ext cx="378807" cy="33268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724174" y="4091015"/>
                  <a:ext cx="465192" cy="3929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000" baseline="-250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174" y="4091015"/>
                  <a:ext cx="465192" cy="392993"/>
                </a:xfrm>
                <a:prstGeom prst="rect">
                  <a:avLst/>
                </a:prstGeom>
                <a:blipFill>
                  <a:blip r:embed="rId6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176527" y="2538989"/>
                  <a:ext cx="458780" cy="3929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baseline="-250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6527" y="2538989"/>
                  <a:ext cx="458780" cy="392993"/>
                </a:xfrm>
                <a:prstGeom prst="rect">
                  <a:avLst/>
                </a:prstGeom>
                <a:blipFill>
                  <a:blip r:embed="rId7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1774879" y="2222507"/>
                <a:ext cx="26530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Cut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6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/>
                  <a:t> is critical to connect the reachable kernel nodes</a:t>
                </a: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879" y="2222507"/>
                <a:ext cx="2653076" cy="584775"/>
              </a:xfrm>
              <a:prstGeom prst="rect">
                <a:avLst/>
              </a:prstGeom>
              <a:blipFill>
                <a:blip r:embed="rId8"/>
                <a:stretch>
                  <a:fillRect l="-1149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3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>
            <a:spLocks noGrp="1"/>
          </p:cNvSpPr>
          <p:nvPr>
            <p:ph sz="half" idx="2"/>
          </p:nvPr>
        </p:nvSpPr>
        <p:spPr>
          <a:xfrm>
            <a:off x="489165" y="999441"/>
            <a:ext cx="8092860" cy="1057959"/>
          </a:xfrm>
        </p:spPr>
        <p:txBody>
          <a:bodyPr>
            <a:normAutofit/>
          </a:bodyPr>
          <a:lstStyle/>
          <a:p>
            <a:r>
              <a:rPr lang="en-US" dirty="0"/>
              <a:t>ACAP labelling may not have a solution</a:t>
            </a:r>
          </a:p>
          <a:p>
            <a:pPr lvl="1"/>
            <a:r>
              <a:rPr lang="en-US" dirty="0"/>
              <a:t>An example is a double-articulation node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Labelling</a:t>
            </a:r>
          </a:p>
        </p:txBody>
      </p:sp>
      <p:sp>
        <p:nvSpPr>
          <p:cNvPr id="100" name="Slide Number Placeholder 9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28</a:t>
            </a:fld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1848863" y="2717647"/>
            <a:ext cx="2053144" cy="1990899"/>
            <a:chOff x="3157110" y="2538989"/>
            <a:chExt cx="2053144" cy="1990899"/>
          </a:xfrm>
        </p:grpSpPr>
        <p:grpSp>
          <p:nvGrpSpPr>
            <p:cNvPr id="44" name="Group 43"/>
            <p:cNvGrpSpPr/>
            <p:nvPr/>
          </p:nvGrpSpPr>
          <p:grpSpPr>
            <a:xfrm>
              <a:off x="3157110" y="2545322"/>
              <a:ext cx="2053144" cy="1984566"/>
              <a:chOff x="3682923" y="2632548"/>
              <a:chExt cx="1707174" cy="1650153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3744849" y="3992820"/>
                <a:ext cx="289881" cy="289881"/>
              </a:xfrm>
              <a:prstGeom prst="ellipse">
                <a:avLst/>
              </a:prstGeom>
              <a:solidFill>
                <a:srgbClr val="00FFFF"/>
              </a:solidFill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042388" y="2672511"/>
                <a:ext cx="289881" cy="289881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390884" y="3314373"/>
                <a:ext cx="289881" cy="2898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739381" y="2672383"/>
                <a:ext cx="289881" cy="289881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035976" y="3992820"/>
                <a:ext cx="289881" cy="289881"/>
              </a:xfrm>
              <a:prstGeom prst="ellipse">
                <a:avLst/>
              </a:prstGeom>
              <a:solidFill>
                <a:srgbClr val="00FFFF"/>
              </a:solidFill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6" name="Straight Connector 65"/>
              <p:cNvCxnSpPr>
                <a:stCxn id="50" idx="5"/>
                <a:endCxn id="49" idx="1"/>
              </p:cNvCxnSpPr>
              <p:nvPr/>
            </p:nvCxnSpPr>
            <p:spPr>
              <a:xfrm>
                <a:off x="3986810" y="2919812"/>
                <a:ext cx="446526" cy="437013"/>
              </a:xfrm>
              <a:prstGeom prst="line">
                <a:avLst/>
              </a:prstGeom>
              <a:ln w="127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49" idx="7"/>
                <a:endCxn id="48" idx="3"/>
              </p:cNvCxnSpPr>
              <p:nvPr/>
            </p:nvCxnSpPr>
            <p:spPr>
              <a:xfrm flipV="1">
                <a:off x="4638313" y="2919940"/>
                <a:ext cx="446527" cy="436885"/>
              </a:xfrm>
              <a:prstGeom prst="line">
                <a:avLst/>
              </a:prstGeom>
              <a:ln w="127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47" idx="7"/>
              </p:cNvCxnSpPr>
              <p:nvPr/>
            </p:nvCxnSpPr>
            <p:spPr>
              <a:xfrm flipV="1">
                <a:off x="3992278" y="3561802"/>
                <a:ext cx="448976" cy="47347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3682923" y="3933369"/>
                    <a:ext cx="402799" cy="33268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0" name="TextBox 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82923" y="3933369"/>
                    <a:ext cx="402799" cy="33268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6" name="Straight Connector 85"/>
              <p:cNvCxnSpPr>
                <a:stCxn id="49" idx="5"/>
                <a:endCxn id="57" idx="1"/>
              </p:cNvCxnSpPr>
              <p:nvPr/>
            </p:nvCxnSpPr>
            <p:spPr>
              <a:xfrm>
                <a:off x="4638313" y="3561802"/>
                <a:ext cx="440115" cy="47347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4992630" y="2632548"/>
                    <a:ext cx="397467" cy="33268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7" name="TextBox 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92630" y="2632548"/>
                    <a:ext cx="397467" cy="33268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4341158" y="3254251"/>
                    <a:ext cx="378807" cy="33268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8" name="Text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1158" y="3254251"/>
                    <a:ext cx="378807" cy="33268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724174" y="4091015"/>
                  <a:ext cx="465192" cy="3929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000" baseline="-250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174" y="4091015"/>
                  <a:ext cx="465192" cy="392993"/>
                </a:xfrm>
                <a:prstGeom prst="rect">
                  <a:avLst/>
                </a:prstGeom>
                <a:blipFill>
                  <a:blip r:embed="rId6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176527" y="2538989"/>
                  <a:ext cx="458780" cy="3929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baseline="-250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6527" y="2538989"/>
                  <a:ext cx="458780" cy="392993"/>
                </a:xfrm>
                <a:prstGeom prst="rect">
                  <a:avLst/>
                </a:prstGeom>
                <a:blipFill>
                  <a:blip r:embed="rId7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1774879" y="2222507"/>
                <a:ext cx="26530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Cut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6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/>
                  <a:t> is critical to connect the reachable kernel nodes</a:t>
                </a: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879" y="2222507"/>
                <a:ext cx="2653076" cy="584775"/>
              </a:xfrm>
              <a:prstGeom prst="rect">
                <a:avLst/>
              </a:prstGeom>
              <a:blipFill>
                <a:blip r:embed="rId8"/>
                <a:stretch>
                  <a:fillRect l="-1149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96"/>
          <p:cNvGrpSpPr/>
          <p:nvPr/>
        </p:nvGrpSpPr>
        <p:grpSpPr>
          <a:xfrm>
            <a:off x="5505468" y="2717647"/>
            <a:ext cx="2053145" cy="1990899"/>
            <a:chOff x="3157109" y="2538989"/>
            <a:chExt cx="2053145" cy="1990899"/>
          </a:xfrm>
        </p:grpSpPr>
        <p:grpSp>
          <p:nvGrpSpPr>
            <p:cNvPr id="98" name="Group 97"/>
            <p:cNvGrpSpPr/>
            <p:nvPr/>
          </p:nvGrpSpPr>
          <p:grpSpPr>
            <a:xfrm>
              <a:off x="3157109" y="2545322"/>
              <a:ext cx="2053145" cy="1984566"/>
              <a:chOff x="3682922" y="2632548"/>
              <a:chExt cx="1707175" cy="1650153"/>
            </a:xfrm>
          </p:grpSpPr>
          <p:sp>
            <p:nvSpPr>
              <p:cNvPr id="102" name="Oval 101"/>
              <p:cNvSpPr/>
              <p:nvPr/>
            </p:nvSpPr>
            <p:spPr>
              <a:xfrm>
                <a:off x="3744849" y="3992820"/>
                <a:ext cx="289881" cy="289881"/>
              </a:xfrm>
              <a:prstGeom prst="ellipse">
                <a:avLst/>
              </a:prstGeom>
              <a:solidFill>
                <a:srgbClr val="00FFFF"/>
              </a:solidFill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5042388" y="2672511"/>
                <a:ext cx="289881" cy="289881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4390884" y="3314373"/>
                <a:ext cx="289881" cy="2898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3739381" y="2672383"/>
                <a:ext cx="289881" cy="289881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5035976" y="3992820"/>
                <a:ext cx="289881" cy="289881"/>
              </a:xfrm>
              <a:prstGeom prst="ellipse">
                <a:avLst/>
              </a:prstGeom>
              <a:solidFill>
                <a:srgbClr val="00FFFF"/>
              </a:solidFill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7" name="Straight Connector 106"/>
              <p:cNvCxnSpPr>
                <a:stCxn id="105" idx="5"/>
                <a:endCxn id="104" idx="1"/>
              </p:cNvCxnSpPr>
              <p:nvPr/>
            </p:nvCxnSpPr>
            <p:spPr>
              <a:xfrm>
                <a:off x="3986810" y="2919812"/>
                <a:ext cx="446526" cy="43701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>
                <a:stCxn id="104" idx="7"/>
                <a:endCxn id="103" idx="3"/>
              </p:cNvCxnSpPr>
              <p:nvPr/>
            </p:nvCxnSpPr>
            <p:spPr>
              <a:xfrm flipV="1">
                <a:off x="4638313" y="2919940"/>
                <a:ext cx="446527" cy="43688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>
                <a:stCxn id="102" idx="7"/>
              </p:cNvCxnSpPr>
              <p:nvPr/>
            </p:nvCxnSpPr>
            <p:spPr>
              <a:xfrm flipV="1">
                <a:off x="3992278" y="3561802"/>
                <a:ext cx="448976" cy="473470"/>
              </a:xfrm>
              <a:prstGeom prst="line">
                <a:avLst/>
              </a:prstGeom>
              <a:ln w="12700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3682922" y="3933369"/>
                    <a:ext cx="402799" cy="33268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10" name="TextBox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82922" y="3933369"/>
                    <a:ext cx="402799" cy="33268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1" name="Straight Connector 110"/>
              <p:cNvCxnSpPr>
                <a:stCxn id="104" idx="5"/>
                <a:endCxn id="106" idx="1"/>
              </p:cNvCxnSpPr>
              <p:nvPr/>
            </p:nvCxnSpPr>
            <p:spPr>
              <a:xfrm>
                <a:off x="4638313" y="3561802"/>
                <a:ext cx="440115" cy="473470"/>
              </a:xfrm>
              <a:prstGeom prst="line">
                <a:avLst/>
              </a:prstGeom>
              <a:ln w="12700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4992630" y="2632548"/>
                    <a:ext cx="397467" cy="33268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12" name="TextBox 1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92630" y="2632548"/>
                    <a:ext cx="397467" cy="33268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4341158" y="3254251"/>
                    <a:ext cx="378807" cy="33268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13" name="TextBox 1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1158" y="3254251"/>
                    <a:ext cx="378807" cy="33268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4724174" y="4091015"/>
                  <a:ext cx="465192" cy="3929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000" baseline="-25000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174" y="4091015"/>
                  <a:ext cx="465192" cy="392993"/>
                </a:xfrm>
                <a:prstGeom prst="rect">
                  <a:avLst/>
                </a:prstGeom>
                <a:blipFill>
                  <a:blip r:embed="rId12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3176527" y="2538989"/>
                  <a:ext cx="458780" cy="3929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baseline="-25000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6527" y="2538989"/>
                  <a:ext cx="458780" cy="392993"/>
                </a:xfrm>
                <a:prstGeom prst="rect">
                  <a:avLst/>
                </a:prstGeom>
                <a:blipFill>
                  <a:blip r:embed="rId13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5279331" y="2211879"/>
                <a:ext cx="31217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600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/>
                  <a:t> is also critical to connect the reachable neighborhood nodes</a:t>
                </a: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331" y="2211879"/>
                <a:ext cx="3121720" cy="584775"/>
              </a:xfrm>
              <a:prstGeom prst="rect">
                <a:avLst/>
              </a:prstGeom>
              <a:blipFill>
                <a:blip r:embed="rId14"/>
                <a:stretch>
                  <a:fillRect l="-977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7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>
            <a:spLocks noGrp="1"/>
          </p:cNvSpPr>
          <p:nvPr>
            <p:ph sz="half" idx="2"/>
          </p:nvPr>
        </p:nvSpPr>
        <p:spPr>
          <a:xfrm>
            <a:off x="489165" y="999441"/>
            <a:ext cx="8092860" cy="1057959"/>
          </a:xfrm>
        </p:spPr>
        <p:txBody>
          <a:bodyPr>
            <a:normAutofit/>
          </a:bodyPr>
          <a:lstStyle/>
          <a:p>
            <a:r>
              <a:rPr lang="en-US" dirty="0"/>
              <a:t>ACAP labelling may not have a solution</a:t>
            </a:r>
          </a:p>
          <a:p>
            <a:pPr lvl="1"/>
            <a:r>
              <a:rPr lang="en-US" dirty="0"/>
              <a:t>An example is a double-articulation node</a:t>
            </a:r>
          </a:p>
          <a:p>
            <a:pPr lvl="1"/>
            <a:r>
              <a:rPr lang="en-US" dirty="0"/>
              <a:t>NWST would return a conflicting label of a cut/fill node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Labelling</a:t>
            </a:r>
          </a:p>
        </p:txBody>
      </p:sp>
      <p:sp>
        <p:nvSpPr>
          <p:cNvPr id="100" name="Slide Number Placeholder 9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29</a:t>
            </a:fld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1848863" y="2717647"/>
            <a:ext cx="2053144" cy="1990899"/>
            <a:chOff x="3157110" y="2538989"/>
            <a:chExt cx="2053144" cy="1990899"/>
          </a:xfrm>
        </p:grpSpPr>
        <p:grpSp>
          <p:nvGrpSpPr>
            <p:cNvPr id="52" name="Group 51"/>
            <p:cNvGrpSpPr/>
            <p:nvPr/>
          </p:nvGrpSpPr>
          <p:grpSpPr>
            <a:xfrm>
              <a:off x="3157110" y="2545322"/>
              <a:ext cx="2053144" cy="1984566"/>
              <a:chOff x="3682923" y="2632548"/>
              <a:chExt cx="1707174" cy="1650153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3744849" y="3992820"/>
                <a:ext cx="289881" cy="289881"/>
              </a:xfrm>
              <a:prstGeom prst="ellipse">
                <a:avLst/>
              </a:prstGeom>
              <a:solidFill>
                <a:srgbClr val="00FFFF"/>
              </a:solidFill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042388" y="2672511"/>
                <a:ext cx="289881" cy="289881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4390884" y="3314373"/>
                <a:ext cx="289881" cy="2898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739381" y="2672383"/>
                <a:ext cx="289881" cy="289881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035976" y="3992820"/>
                <a:ext cx="289881" cy="289881"/>
              </a:xfrm>
              <a:prstGeom prst="ellipse">
                <a:avLst/>
              </a:prstGeom>
              <a:solidFill>
                <a:srgbClr val="00FFFF"/>
              </a:solidFill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1" name="Straight Connector 60"/>
              <p:cNvCxnSpPr>
                <a:stCxn id="59" idx="5"/>
                <a:endCxn id="58" idx="1"/>
              </p:cNvCxnSpPr>
              <p:nvPr/>
            </p:nvCxnSpPr>
            <p:spPr>
              <a:xfrm>
                <a:off x="3986810" y="2919812"/>
                <a:ext cx="446526" cy="437013"/>
              </a:xfrm>
              <a:prstGeom prst="line">
                <a:avLst/>
              </a:prstGeom>
              <a:ln w="127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58" idx="7"/>
                <a:endCxn id="56" idx="3"/>
              </p:cNvCxnSpPr>
              <p:nvPr/>
            </p:nvCxnSpPr>
            <p:spPr>
              <a:xfrm flipV="1">
                <a:off x="4638313" y="2919940"/>
                <a:ext cx="446527" cy="436885"/>
              </a:xfrm>
              <a:prstGeom prst="line">
                <a:avLst/>
              </a:prstGeom>
              <a:ln w="127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55" idx="7"/>
              </p:cNvCxnSpPr>
              <p:nvPr/>
            </p:nvCxnSpPr>
            <p:spPr>
              <a:xfrm flipV="1">
                <a:off x="3992278" y="3561802"/>
                <a:ext cx="448976" cy="47347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3682923" y="3933369"/>
                    <a:ext cx="402799" cy="33268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4" name="TextBox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82923" y="3933369"/>
                    <a:ext cx="402799" cy="33268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5" name="Straight Connector 64"/>
              <p:cNvCxnSpPr>
                <a:stCxn id="58" idx="5"/>
                <a:endCxn id="60" idx="1"/>
              </p:cNvCxnSpPr>
              <p:nvPr/>
            </p:nvCxnSpPr>
            <p:spPr>
              <a:xfrm>
                <a:off x="4638313" y="3561802"/>
                <a:ext cx="440115" cy="47347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4992630" y="2632548"/>
                    <a:ext cx="397467" cy="33268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92630" y="2632548"/>
                    <a:ext cx="397467" cy="33268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4341158" y="3254251"/>
                    <a:ext cx="378807" cy="33268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8" name="TextBox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1158" y="3254251"/>
                    <a:ext cx="378807" cy="33268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4724174" y="4091015"/>
                  <a:ext cx="465192" cy="3929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000" baseline="-250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174" y="4091015"/>
                  <a:ext cx="465192" cy="392993"/>
                </a:xfrm>
                <a:prstGeom prst="rect">
                  <a:avLst/>
                </a:prstGeom>
                <a:blipFill>
                  <a:blip r:embed="rId6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3176527" y="2538989"/>
                  <a:ext cx="458780" cy="3929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baseline="-250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6527" y="2538989"/>
                  <a:ext cx="458780" cy="392993"/>
                </a:xfrm>
                <a:prstGeom prst="rect">
                  <a:avLst/>
                </a:prstGeom>
                <a:blipFill>
                  <a:blip r:embed="rId7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74879" y="2222507"/>
                <a:ext cx="26530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Cut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6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/>
                  <a:t> is critical to connect the reachable kernel nodes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879" y="2222507"/>
                <a:ext cx="2653076" cy="584775"/>
              </a:xfrm>
              <a:prstGeom prst="rect">
                <a:avLst/>
              </a:prstGeom>
              <a:blipFill>
                <a:blip r:embed="rId8"/>
                <a:stretch>
                  <a:fillRect l="-1149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>
            <a:off x="5505468" y="2717647"/>
            <a:ext cx="2053145" cy="1990899"/>
            <a:chOff x="3157109" y="2538989"/>
            <a:chExt cx="2053145" cy="1990899"/>
          </a:xfrm>
        </p:grpSpPr>
        <p:grpSp>
          <p:nvGrpSpPr>
            <p:cNvPr id="70" name="Group 69"/>
            <p:cNvGrpSpPr/>
            <p:nvPr/>
          </p:nvGrpSpPr>
          <p:grpSpPr>
            <a:xfrm>
              <a:off x="3157109" y="2545322"/>
              <a:ext cx="2053145" cy="1984566"/>
              <a:chOff x="3682922" y="2632548"/>
              <a:chExt cx="1707175" cy="1650153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3744849" y="3992820"/>
                <a:ext cx="289881" cy="289881"/>
              </a:xfrm>
              <a:prstGeom prst="ellipse">
                <a:avLst/>
              </a:prstGeom>
              <a:solidFill>
                <a:srgbClr val="00FFFF"/>
              </a:solidFill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042388" y="2672511"/>
                <a:ext cx="289881" cy="289881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390884" y="3314373"/>
                <a:ext cx="289881" cy="2898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739381" y="2672383"/>
                <a:ext cx="289881" cy="289881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035976" y="3992820"/>
                <a:ext cx="289881" cy="289881"/>
              </a:xfrm>
              <a:prstGeom prst="ellipse">
                <a:avLst/>
              </a:prstGeom>
              <a:solidFill>
                <a:srgbClr val="00FFFF"/>
              </a:solidFill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1" name="Straight Connector 80"/>
              <p:cNvCxnSpPr>
                <a:stCxn id="76" idx="5"/>
                <a:endCxn id="75" idx="1"/>
              </p:cNvCxnSpPr>
              <p:nvPr/>
            </p:nvCxnSpPr>
            <p:spPr>
              <a:xfrm>
                <a:off x="3986810" y="2919812"/>
                <a:ext cx="446526" cy="43701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75" idx="7"/>
                <a:endCxn id="74" idx="3"/>
              </p:cNvCxnSpPr>
              <p:nvPr/>
            </p:nvCxnSpPr>
            <p:spPr>
              <a:xfrm flipV="1">
                <a:off x="4638313" y="2919940"/>
                <a:ext cx="446527" cy="43688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73" idx="7"/>
              </p:cNvCxnSpPr>
              <p:nvPr/>
            </p:nvCxnSpPr>
            <p:spPr>
              <a:xfrm flipV="1">
                <a:off x="3992278" y="3561802"/>
                <a:ext cx="448976" cy="473470"/>
              </a:xfrm>
              <a:prstGeom prst="line">
                <a:avLst/>
              </a:prstGeom>
              <a:ln w="12700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3682922" y="3933369"/>
                    <a:ext cx="402799" cy="33268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4" name="Text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82922" y="3933369"/>
                    <a:ext cx="402799" cy="33268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5" name="Straight Connector 84"/>
              <p:cNvCxnSpPr>
                <a:stCxn id="75" idx="5"/>
                <a:endCxn id="78" idx="1"/>
              </p:cNvCxnSpPr>
              <p:nvPr/>
            </p:nvCxnSpPr>
            <p:spPr>
              <a:xfrm>
                <a:off x="4638313" y="3561802"/>
                <a:ext cx="440115" cy="473470"/>
              </a:xfrm>
              <a:prstGeom prst="line">
                <a:avLst/>
              </a:prstGeom>
              <a:ln w="12700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4992630" y="2632548"/>
                    <a:ext cx="397467" cy="33268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92630" y="2632548"/>
                    <a:ext cx="397467" cy="33268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4341158" y="3254251"/>
                    <a:ext cx="378807" cy="33268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0" name="TextBox 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1158" y="3254251"/>
                    <a:ext cx="378807" cy="33268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4724174" y="4091015"/>
                  <a:ext cx="465192" cy="3929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000" baseline="-25000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174" y="4091015"/>
                  <a:ext cx="465192" cy="392993"/>
                </a:xfrm>
                <a:prstGeom prst="rect">
                  <a:avLst/>
                </a:prstGeom>
                <a:blipFill>
                  <a:blip r:embed="rId12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3176527" y="2538989"/>
                  <a:ext cx="458780" cy="3929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baseline="-25000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6527" y="2538989"/>
                  <a:ext cx="458780" cy="392993"/>
                </a:xfrm>
                <a:prstGeom prst="rect">
                  <a:avLst/>
                </a:prstGeom>
                <a:blipFill>
                  <a:blip r:embed="rId13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279331" y="2211879"/>
                <a:ext cx="31217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600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/>
                  <a:t> is also critical to connect the reachable neighborhood nodes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331" y="2211879"/>
                <a:ext cx="3121720" cy="584775"/>
              </a:xfrm>
              <a:prstGeom prst="rect">
                <a:avLst/>
              </a:prstGeom>
              <a:blipFill>
                <a:blip r:embed="rId14"/>
                <a:stretch>
                  <a:fillRect l="-977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2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9165" y="270540"/>
            <a:ext cx="6511075" cy="654624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3</a:t>
            </a:fld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6" t="7480" r="13088" b="7205"/>
          <a:stretch/>
        </p:blipFill>
        <p:spPr>
          <a:xfrm>
            <a:off x="5714867" y="1122381"/>
            <a:ext cx="2800483" cy="3017520"/>
          </a:xfrm>
          <a:prstGeom prst="rect">
            <a:avLst/>
          </a:prstGeom>
          <a:ln w="57150"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6088489" y="4277835"/>
            <a:ext cx="1990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Point cloud </a:t>
            </a:r>
          </a:p>
          <a:p>
            <a:pPr algn="ctr"/>
            <a:r>
              <a:rPr lang="en-US" sz="1400" dirty="0" smtClean="0"/>
              <a:t>(Poisson Reconstruction)</a:t>
            </a:r>
            <a:endParaRPr lang="en-US" sz="1400" dirty="0"/>
          </a:p>
        </p:txBody>
      </p:sp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1B9979-EB28-CB4D-A0EA-D593429A92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4024" t="2619" r="6514" b="2971"/>
          <a:stretch/>
        </p:blipFill>
        <p:spPr>
          <a:xfrm>
            <a:off x="962846" y="1221996"/>
            <a:ext cx="2052507" cy="29719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8665917-7525-A44E-B98A-F21AC13D37ED}"/>
              </a:ext>
            </a:extLst>
          </p:cNvPr>
          <p:cNvSpPr txBox="1"/>
          <p:nvPr/>
        </p:nvSpPr>
        <p:spPr>
          <a:xfrm>
            <a:off x="1357037" y="4272574"/>
            <a:ext cx="157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CT Scan</a:t>
            </a:r>
          </a:p>
          <a:p>
            <a:pPr algn="ctr"/>
            <a:r>
              <a:rPr lang="en-US" sz="1400" dirty="0" smtClean="0"/>
              <a:t>(</a:t>
            </a:r>
            <a:r>
              <a:rPr lang="en-US" sz="1400" dirty="0" err="1" smtClean="0"/>
              <a:t>Iso</a:t>
            </a:r>
            <a:r>
              <a:rPr lang="en-US" sz="1400" dirty="0" smtClean="0"/>
              <a:t>-surface)</a:t>
            </a:r>
            <a:endParaRPr lang="en-US" sz="1400" dirty="0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97D8EA7F-C4BD-BD46-9FFD-E2B7D1511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326" y="1094796"/>
            <a:ext cx="2005763" cy="310266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683" y="1088235"/>
            <a:ext cx="2630158" cy="3200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797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6"/>
    </mc:Choice>
    <mc:Fallback xmlns="">
      <p:transition spd="slow" advTm="6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>
            <a:spLocks noGrp="1"/>
          </p:cNvSpPr>
          <p:nvPr>
            <p:ph sz="half" idx="2"/>
          </p:nvPr>
        </p:nvSpPr>
        <p:spPr>
          <a:xfrm>
            <a:off x="489164" y="1008966"/>
            <a:ext cx="8235735" cy="1689381"/>
          </a:xfrm>
        </p:spPr>
        <p:txBody>
          <a:bodyPr>
            <a:normAutofit/>
          </a:bodyPr>
          <a:lstStyle/>
          <a:p>
            <a:r>
              <a:rPr lang="en-US" dirty="0"/>
              <a:t>Iterative labelling</a:t>
            </a:r>
          </a:p>
          <a:p>
            <a:pPr lvl="1"/>
            <a:endParaRPr lang="en-US" dirty="0"/>
          </a:p>
          <a:p>
            <a:pPr lvl="1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Labelling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30</a:t>
            </a:fld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844942" y="2718998"/>
            <a:ext cx="5524178" cy="1990897"/>
            <a:chOff x="2462638" y="2824739"/>
            <a:chExt cx="5524178" cy="1990897"/>
          </a:xfrm>
        </p:grpSpPr>
        <p:grpSp>
          <p:nvGrpSpPr>
            <p:cNvPr id="38" name="Group 37"/>
            <p:cNvGrpSpPr/>
            <p:nvPr/>
          </p:nvGrpSpPr>
          <p:grpSpPr>
            <a:xfrm>
              <a:off x="2462638" y="2824739"/>
              <a:ext cx="2053145" cy="1990897"/>
              <a:chOff x="3157109" y="2538989"/>
              <a:chExt cx="2053145" cy="1990897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3157109" y="2546508"/>
                <a:ext cx="2053145" cy="1983378"/>
                <a:chOff x="3682922" y="2633535"/>
                <a:chExt cx="1707175" cy="1649166"/>
              </a:xfrm>
            </p:grpSpPr>
            <p:sp>
              <p:nvSpPr>
                <p:cNvPr id="78" name="Oval 77"/>
                <p:cNvSpPr/>
                <p:nvPr/>
              </p:nvSpPr>
              <p:spPr>
                <a:xfrm>
                  <a:off x="3744849" y="3992820"/>
                  <a:ext cx="289881" cy="289881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5042388" y="2672511"/>
                  <a:ext cx="289881" cy="28988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4390884" y="3314373"/>
                  <a:ext cx="289881" cy="28988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3739381" y="2672383"/>
                  <a:ext cx="289881" cy="28988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5035976" y="3992820"/>
                  <a:ext cx="289881" cy="289881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83" name="Straight Connector 82"/>
                <p:cNvCxnSpPr>
                  <a:stCxn id="81" idx="5"/>
                  <a:endCxn id="80" idx="1"/>
                </p:cNvCxnSpPr>
                <p:nvPr/>
              </p:nvCxnSpPr>
              <p:spPr>
                <a:xfrm>
                  <a:off x="3986810" y="2919812"/>
                  <a:ext cx="446526" cy="43701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>
                  <a:stCxn id="80" idx="7"/>
                  <a:endCxn id="79" idx="3"/>
                </p:cNvCxnSpPr>
                <p:nvPr/>
              </p:nvCxnSpPr>
              <p:spPr>
                <a:xfrm flipV="1">
                  <a:off x="4638313" y="2919940"/>
                  <a:ext cx="446527" cy="43688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>
                  <a:stCxn id="78" idx="7"/>
                </p:cNvCxnSpPr>
                <p:nvPr/>
              </p:nvCxnSpPr>
              <p:spPr>
                <a:xfrm flipV="1">
                  <a:off x="3992278" y="3561802"/>
                  <a:ext cx="448976" cy="47347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TextBox 85"/>
                    <p:cNvSpPr txBox="1"/>
                    <p:nvPr/>
                  </p:nvSpPr>
                  <p:spPr>
                    <a:xfrm>
                      <a:off x="3682922" y="3933369"/>
                      <a:ext cx="402799" cy="33268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 baseline="-2500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86" name="TextBox 8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82922" y="3933369"/>
                      <a:ext cx="402799" cy="33268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7" name="Straight Connector 86"/>
                <p:cNvCxnSpPr>
                  <a:stCxn id="80" idx="5"/>
                  <a:endCxn id="82" idx="1"/>
                </p:cNvCxnSpPr>
                <p:nvPr/>
              </p:nvCxnSpPr>
              <p:spPr>
                <a:xfrm>
                  <a:off x="4638313" y="3561802"/>
                  <a:ext cx="440115" cy="47347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TextBox 87"/>
                    <p:cNvSpPr txBox="1"/>
                    <p:nvPr/>
                  </p:nvSpPr>
                  <p:spPr>
                    <a:xfrm>
                      <a:off x="4992630" y="2633535"/>
                      <a:ext cx="397467" cy="33268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 baseline="-2500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88" name="TextBox 8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92630" y="2633535"/>
                      <a:ext cx="397467" cy="33268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TextBox 88"/>
                    <p:cNvSpPr txBox="1"/>
                    <p:nvPr/>
                  </p:nvSpPr>
                  <p:spPr>
                    <a:xfrm>
                      <a:off x="4341158" y="3255725"/>
                      <a:ext cx="378807" cy="33268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000" i="1" baseline="-2500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89" name="TextBox 8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41158" y="3255725"/>
                      <a:ext cx="378807" cy="33268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4724174" y="4092315"/>
                    <a:ext cx="465192" cy="3929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000" baseline="-25000" dirty="0"/>
                  </a:p>
                </p:txBody>
              </p:sp>
            </mc:Choice>
            <mc:Fallback xmlns="">
              <p:sp>
                <p:nvSpPr>
                  <p:cNvPr id="76" name="TextBox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24174" y="4092315"/>
                    <a:ext cx="465192" cy="39299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3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3176527" y="2538989"/>
                    <a:ext cx="458780" cy="3929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000" baseline="-25000" dirty="0"/>
                  </a:p>
                </p:txBody>
              </p:sp>
            </mc:Choice>
            <mc:Fallback xmlns="">
              <p:sp>
                <p:nvSpPr>
                  <p:cNvPr id="77" name="TextBox 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6527" y="2538989"/>
                    <a:ext cx="458780" cy="39299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46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0" name="Oval 39"/>
            <p:cNvSpPr/>
            <p:nvPr/>
          </p:nvSpPr>
          <p:spPr>
            <a:xfrm>
              <a:off x="7583113" y="2886726"/>
              <a:ext cx="348627" cy="348627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7528036" y="2842360"/>
                  <a:ext cx="458780" cy="3929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baseline="-2500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 baseline="-250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8036" y="2842360"/>
                  <a:ext cx="458780" cy="392993"/>
                </a:xfrm>
                <a:prstGeom prst="rect">
                  <a:avLst/>
                </a:prstGeom>
                <a:blipFill>
                  <a:blip r:embed="rId8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Oval 41"/>
            <p:cNvSpPr/>
            <p:nvPr/>
          </p:nvSpPr>
          <p:spPr>
            <a:xfrm>
              <a:off x="4934803" y="3651072"/>
              <a:ext cx="338211" cy="3382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1328" y="3580691"/>
                  <a:ext cx="46373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1328" y="3580691"/>
                  <a:ext cx="463734" cy="400110"/>
                </a:xfrm>
                <a:prstGeom prst="rect">
                  <a:avLst/>
                </a:prstGeom>
                <a:blipFill>
                  <a:blip r:embed="rId9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/>
            <p:cNvSpPr/>
            <p:nvPr/>
          </p:nvSpPr>
          <p:spPr>
            <a:xfrm>
              <a:off x="5874977" y="3640656"/>
              <a:ext cx="348627" cy="34862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5825111" y="3555651"/>
                  <a:ext cx="436338" cy="3929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0" i="1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000" baseline="-250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5111" y="3555651"/>
                  <a:ext cx="436338" cy="392993"/>
                </a:xfrm>
                <a:prstGeom prst="rect">
                  <a:avLst/>
                </a:prstGeom>
                <a:blipFill>
                  <a:blip r:embed="rId10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Oval 46"/>
            <p:cNvSpPr/>
            <p:nvPr/>
          </p:nvSpPr>
          <p:spPr>
            <a:xfrm>
              <a:off x="6801828" y="3651400"/>
              <a:ext cx="348627" cy="34862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6748353" y="3580539"/>
                  <a:ext cx="458780" cy="3929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000" baseline="-250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8353" y="3580539"/>
                  <a:ext cx="458780" cy="392993"/>
                </a:xfrm>
                <a:prstGeom prst="rect">
                  <a:avLst/>
                </a:prstGeom>
                <a:blipFill>
                  <a:blip r:embed="rId11"/>
                  <a:stretch>
                    <a:fillRect l="-2667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Connector 49"/>
            <p:cNvCxnSpPr/>
            <p:nvPr/>
          </p:nvCxnSpPr>
          <p:spPr>
            <a:xfrm>
              <a:off x="4404888" y="3176551"/>
              <a:ext cx="596859" cy="5255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7099400" y="3184300"/>
              <a:ext cx="527495" cy="5178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2" idx="6"/>
              <a:endCxn id="45" idx="2"/>
            </p:cNvCxnSpPr>
            <p:nvPr/>
          </p:nvCxnSpPr>
          <p:spPr>
            <a:xfrm flipV="1">
              <a:off x="5273014" y="3814970"/>
              <a:ext cx="601963" cy="52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6"/>
              <a:endCxn id="47" idx="2"/>
            </p:cNvCxnSpPr>
            <p:nvPr/>
          </p:nvCxnSpPr>
          <p:spPr>
            <a:xfrm>
              <a:off x="6223604" y="3814970"/>
              <a:ext cx="578224" cy="107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82" idx="7"/>
            </p:cNvCxnSpPr>
            <p:nvPr/>
          </p:nvCxnSpPr>
          <p:spPr>
            <a:xfrm flipV="1">
              <a:off x="4387469" y="3933079"/>
              <a:ext cx="585740" cy="5849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82" idx="6"/>
              <a:endCxn id="45" idx="3"/>
            </p:cNvCxnSpPr>
            <p:nvPr/>
          </p:nvCxnSpPr>
          <p:spPr>
            <a:xfrm flipV="1">
              <a:off x="4438524" y="3938228"/>
              <a:ext cx="1487508" cy="7030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82" idx="6"/>
              <a:endCxn id="47" idx="3"/>
            </p:cNvCxnSpPr>
            <p:nvPr/>
          </p:nvCxnSpPr>
          <p:spPr>
            <a:xfrm flipV="1">
              <a:off x="4438524" y="3948972"/>
              <a:ext cx="2414359" cy="6923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338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>
            <a:spLocks noGrp="1"/>
          </p:cNvSpPr>
          <p:nvPr>
            <p:ph sz="half" idx="2"/>
          </p:nvPr>
        </p:nvSpPr>
        <p:spPr>
          <a:xfrm>
            <a:off x="489164" y="1008966"/>
            <a:ext cx="8235735" cy="1689381"/>
          </a:xfrm>
        </p:spPr>
        <p:txBody>
          <a:bodyPr>
            <a:normAutofit/>
          </a:bodyPr>
          <a:lstStyle/>
          <a:p>
            <a:r>
              <a:rPr lang="en-US" dirty="0"/>
              <a:t>Iterative labelling</a:t>
            </a:r>
          </a:p>
          <a:p>
            <a:pPr lvl="1"/>
            <a:r>
              <a:rPr lang="en-US" dirty="0"/>
              <a:t>Greedily label double-articulation nodes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Labelling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31</a:t>
            </a:fld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844942" y="2718998"/>
            <a:ext cx="5524178" cy="1990897"/>
            <a:chOff x="2462638" y="2824739"/>
            <a:chExt cx="5524178" cy="1990897"/>
          </a:xfrm>
        </p:grpSpPr>
        <p:grpSp>
          <p:nvGrpSpPr>
            <p:cNvPr id="38" name="Group 37"/>
            <p:cNvGrpSpPr/>
            <p:nvPr/>
          </p:nvGrpSpPr>
          <p:grpSpPr>
            <a:xfrm>
              <a:off x="2462638" y="2824739"/>
              <a:ext cx="2053145" cy="1990897"/>
              <a:chOff x="3157109" y="2538989"/>
              <a:chExt cx="2053145" cy="1990897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3157109" y="2546508"/>
                <a:ext cx="2053145" cy="1983378"/>
                <a:chOff x="3682922" y="2633535"/>
                <a:chExt cx="1707175" cy="1649166"/>
              </a:xfrm>
            </p:grpSpPr>
            <p:sp>
              <p:nvSpPr>
                <p:cNvPr id="78" name="Oval 77"/>
                <p:cNvSpPr/>
                <p:nvPr/>
              </p:nvSpPr>
              <p:spPr>
                <a:xfrm>
                  <a:off x="3744849" y="3992820"/>
                  <a:ext cx="289881" cy="289881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5042388" y="2672511"/>
                  <a:ext cx="289881" cy="28988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4390884" y="3314373"/>
                  <a:ext cx="289881" cy="28988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3739381" y="2672383"/>
                  <a:ext cx="289881" cy="28988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5035976" y="3992820"/>
                  <a:ext cx="289881" cy="289881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83" name="Straight Connector 82"/>
                <p:cNvCxnSpPr>
                  <a:stCxn id="81" idx="5"/>
                  <a:endCxn id="80" idx="1"/>
                </p:cNvCxnSpPr>
                <p:nvPr/>
              </p:nvCxnSpPr>
              <p:spPr>
                <a:xfrm>
                  <a:off x="3986810" y="2919812"/>
                  <a:ext cx="446526" cy="43701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>
                  <a:stCxn id="80" idx="7"/>
                  <a:endCxn id="79" idx="3"/>
                </p:cNvCxnSpPr>
                <p:nvPr/>
              </p:nvCxnSpPr>
              <p:spPr>
                <a:xfrm flipV="1">
                  <a:off x="4638313" y="2919940"/>
                  <a:ext cx="446527" cy="43688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>
                  <a:stCxn id="78" idx="7"/>
                </p:cNvCxnSpPr>
                <p:nvPr/>
              </p:nvCxnSpPr>
              <p:spPr>
                <a:xfrm flipV="1">
                  <a:off x="3992278" y="3561802"/>
                  <a:ext cx="448976" cy="47347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TextBox 85"/>
                    <p:cNvSpPr txBox="1"/>
                    <p:nvPr/>
                  </p:nvSpPr>
                  <p:spPr>
                    <a:xfrm>
                      <a:off x="3682922" y="3933369"/>
                      <a:ext cx="402799" cy="33268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 baseline="-2500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86" name="TextBox 8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82922" y="3933369"/>
                      <a:ext cx="402799" cy="33268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7" name="Straight Connector 86"/>
                <p:cNvCxnSpPr>
                  <a:stCxn id="80" idx="5"/>
                  <a:endCxn id="82" idx="1"/>
                </p:cNvCxnSpPr>
                <p:nvPr/>
              </p:nvCxnSpPr>
              <p:spPr>
                <a:xfrm>
                  <a:off x="4638313" y="3561802"/>
                  <a:ext cx="440115" cy="47347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TextBox 87"/>
                    <p:cNvSpPr txBox="1"/>
                    <p:nvPr/>
                  </p:nvSpPr>
                  <p:spPr>
                    <a:xfrm>
                      <a:off x="4992630" y="2633535"/>
                      <a:ext cx="397467" cy="33268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 baseline="-2500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88" name="TextBox 8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92630" y="2633535"/>
                      <a:ext cx="397467" cy="33268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4724174" y="4092315"/>
                    <a:ext cx="465192" cy="3929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000" baseline="-25000" dirty="0"/>
                  </a:p>
                </p:txBody>
              </p:sp>
            </mc:Choice>
            <mc:Fallback xmlns="">
              <p:sp>
                <p:nvSpPr>
                  <p:cNvPr id="76" name="TextBox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24174" y="4092315"/>
                    <a:ext cx="465192" cy="39299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3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3176527" y="2538989"/>
                    <a:ext cx="458780" cy="3929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000" baseline="-25000" dirty="0"/>
                  </a:p>
                </p:txBody>
              </p:sp>
            </mc:Choice>
            <mc:Fallback xmlns="">
              <p:sp>
                <p:nvSpPr>
                  <p:cNvPr id="77" name="TextBox 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6527" y="2538989"/>
                    <a:ext cx="458780" cy="39299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46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0" name="Oval 39"/>
            <p:cNvSpPr/>
            <p:nvPr/>
          </p:nvSpPr>
          <p:spPr>
            <a:xfrm>
              <a:off x="7583113" y="2886726"/>
              <a:ext cx="348627" cy="348627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7528036" y="2842360"/>
                  <a:ext cx="458780" cy="3929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baseline="-2500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 baseline="-250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8036" y="2842360"/>
                  <a:ext cx="458780" cy="392993"/>
                </a:xfrm>
                <a:prstGeom prst="rect">
                  <a:avLst/>
                </a:prstGeom>
                <a:blipFill>
                  <a:blip r:embed="rId8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Oval 41"/>
            <p:cNvSpPr/>
            <p:nvPr/>
          </p:nvSpPr>
          <p:spPr>
            <a:xfrm>
              <a:off x="4934803" y="3651072"/>
              <a:ext cx="338211" cy="3382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1328" y="3580691"/>
                  <a:ext cx="46373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1328" y="3580691"/>
                  <a:ext cx="463734" cy="400110"/>
                </a:xfrm>
                <a:prstGeom prst="rect">
                  <a:avLst/>
                </a:prstGeom>
                <a:blipFill>
                  <a:blip r:embed="rId9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/>
            <p:cNvSpPr/>
            <p:nvPr/>
          </p:nvSpPr>
          <p:spPr>
            <a:xfrm>
              <a:off x="5874977" y="3640656"/>
              <a:ext cx="348627" cy="34862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5825111" y="3555651"/>
                  <a:ext cx="436338" cy="3929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0" i="1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000" baseline="-250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5111" y="3555651"/>
                  <a:ext cx="436338" cy="392993"/>
                </a:xfrm>
                <a:prstGeom prst="rect">
                  <a:avLst/>
                </a:prstGeom>
                <a:blipFill>
                  <a:blip r:embed="rId10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Oval 46"/>
            <p:cNvSpPr/>
            <p:nvPr/>
          </p:nvSpPr>
          <p:spPr>
            <a:xfrm>
              <a:off x="6801828" y="3651400"/>
              <a:ext cx="348627" cy="34862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6748353" y="3580539"/>
                  <a:ext cx="458780" cy="3929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000" baseline="-250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8353" y="3580539"/>
                  <a:ext cx="458780" cy="392993"/>
                </a:xfrm>
                <a:prstGeom prst="rect">
                  <a:avLst/>
                </a:prstGeom>
                <a:blipFill>
                  <a:blip r:embed="rId11"/>
                  <a:stretch>
                    <a:fillRect l="-2667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Connector 49"/>
            <p:cNvCxnSpPr/>
            <p:nvPr/>
          </p:nvCxnSpPr>
          <p:spPr>
            <a:xfrm>
              <a:off x="4404888" y="3176551"/>
              <a:ext cx="596859" cy="5255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7099400" y="3184300"/>
              <a:ext cx="527495" cy="5178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2" idx="6"/>
              <a:endCxn id="45" idx="2"/>
            </p:cNvCxnSpPr>
            <p:nvPr/>
          </p:nvCxnSpPr>
          <p:spPr>
            <a:xfrm flipV="1">
              <a:off x="5273014" y="3814970"/>
              <a:ext cx="601963" cy="52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6"/>
              <a:endCxn id="47" idx="2"/>
            </p:cNvCxnSpPr>
            <p:nvPr/>
          </p:nvCxnSpPr>
          <p:spPr>
            <a:xfrm>
              <a:off x="6223604" y="3814970"/>
              <a:ext cx="578224" cy="107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82" idx="7"/>
            </p:cNvCxnSpPr>
            <p:nvPr/>
          </p:nvCxnSpPr>
          <p:spPr>
            <a:xfrm flipV="1">
              <a:off x="4387469" y="3933079"/>
              <a:ext cx="585740" cy="5849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82" idx="6"/>
              <a:endCxn id="45" idx="3"/>
            </p:cNvCxnSpPr>
            <p:nvPr/>
          </p:nvCxnSpPr>
          <p:spPr>
            <a:xfrm flipV="1">
              <a:off x="4438524" y="3938228"/>
              <a:ext cx="1487508" cy="7030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82" idx="6"/>
              <a:endCxn id="47" idx="3"/>
            </p:cNvCxnSpPr>
            <p:nvPr/>
          </p:nvCxnSpPr>
          <p:spPr>
            <a:xfrm flipV="1">
              <a:off x="4438524" y="3948972"/>
              <a:ext cx="2414359" cy="6923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91124" y="3581143"/>
            <a:ext cx="1738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Double articulation node</a:t>
            </a:r>
            <a:endParaRPr lang="en-US" sz="12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171628" y="3722336"/>
            <a:ext cx="486904" cy="41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636574" y="3474797"/>
                <a:ext cx="4555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574" y="3474797"/>
                <a:ext cx="455575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44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>
            <a:spLocks noGrp="1"/>
          </p:cNvSpPr>
          <p:nvPr>
            <p:ph sz="half" idx="2"/>
          </p:nvPr>
        </p:nvSpPr>
        <p:spPr>
          <a:xfrm>
            <a:off x="489164" y="1008966"/>
            <a:ext cx="8235735" cy="1689381"/>
          </a:xfrm>
        </p:spPr>
        <p:txBody>
          <a:bodyPr>
            <a:normAutofit/>
          </a:bodyPr>
          <a:lstStyle/>
          <a:p>
            <a:r>
              <a:rPr lang="en-US" dirty="0"/>
              <a:t>Iterative labelling</a:t>
            </a:r>
          </a:p>
          <a:p>
            <a:pPr lvl="1"/>
            <a:r>
              <a:rPr lang="en-US" dirty="0"/>
              <a:t>Greedily label double-articulation nodes</a:t>
            </a:r>
          </a:p>
          <a:p>
            <a:pPr lvl="1"/>
            <a:endParaRPr lang="en-US" dirty="0"/>
          </a:p>
          <a:p>
            <a:pPr lvl="1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Labelling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32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844942" y="2718998"/>
            <a:ext cx="5524178" cy="1990897"/>
            <a:chOff x="2462638" y="2824739"/>
            <a:chExt cx="5524178" cy="1990897"/>
          </a:xfrm>
        </p:grpSpPr>
        <p:grpSp>
          <p:nvGrpSpPr>
            <p:cNvPr id="56" name="Group 55"/>
            <p:cNvGrpSpPr/>
            <p:nvPr/>
          </p:nvGrpSpPr>
          <p:grpSpPr>
            <a:xfrm>
              <a:off x="2462638" y="2824739"/>
              <a:ext cx="2053145" cy="1990897"/>
              <a:chOff x="3157109" y="2538989"/>
              <a:chExt cx="2053145" cy="1990897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3157109" y="2546508"/>
                <a:ext cx="2053145" cy="1983378"/>
                <a:chOff x="3682922" y="2633535"/>
                <a:chExt cx="1707175" cy="1649166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3744849" y="3992820"/>
                  <a:ext cx="289881" cy="289881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5042388" y="2672511"/>
                  <a:ext cx="289881" cy="28988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4390884" y="3314373"/>
                  <a:ext cx="289881" cy="28988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3739381" y="2672383"/>
                  <a:ext cx="289881" cy="28988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5035976" y="3992820"/>
                  <a:ext cx="289881" cy="289881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solidFill>
                    <a:srgbClr val="00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5" name="Straight Connector 64"/>
                <p:cNvCxnSpPr>
                  <a:stCxn id="63" idx="5"/>
                  <a:endCxn id="62" idx="1"/>
                </p:cNvCxnSpPr>
                <p:nvPr/>
              </p:nvCxnSpPr>
              <p:spPr>
                <a:xfrm>
                  <a:off x="3986810" y="2919812"/>
                  <a:ext cx="446526" cy="437013"/>
                </a:xfrm>
                <a:prstGeom prst="line">
                  <a:avLst/>
                </a:prstGeom>
                <a:ln w="12700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>
                  <a:stCxn id="62" idx="7"/>
                  <a:endCxn id="61" idx="3"/>
                </p:cNvCxnSpPr>
                <p:nvPr/>
              </p:nvCxnSpPr>
              <p:spPr>
                <a:xfrm flipV="1">
                  <a:off x="4638313" y="2919940"/>
                  <a:ext cx="446527" cy="436885"/>
                </a:xfrm>
                <a:prstGeom prst="line">
                  <a:avLst/>
                </a:prstGeom>
                <a:ln w="12700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>
                  <a:stCxn id="60" idx="7"/>
                </p:cNvCxnSpPr>
                <p:nvPr/>
              </p:nvCxnSpPr>
              <p:spPr>
                <a:xfrm flipV="1">
                  <a:off x="3992278" y="3561802"/>
                  <a:ext cx="448976" cy="47347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TextBox 67"/>
                    <p:cNvSpPr txBox="1"/>
                    <p:nvPr/>
                  </p:nvSpPr>
                  <p:spPr>
                    <a:xfrm>
                      <a:off x="3682922" y="3933369"/>
                      <a:ext cx="402799" cy="33268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 baseline="-2500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68" name="TextBox 6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82922" y="3933369"/>
                      <a:ext cx="402799" cy="33268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9" name="Straight Connector 68"/>
                <p:cNvCxnSpPr>
                  <a:stCxn id="62" idx="5"/>
                  <a:endCxn id="64" idx="1"/>
                </p:cNvCxnSpPr>
                <p:nvPr/>
              </p:nvCxnSpPr>
              <p:spPr>
                <a:xfrm>
                  <a:off x="4638313" y="3561802"/>
                  <a:ext cx="440115" cy="47347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TextBox 69"/>
                    <p:cNvSpPr txBox="1"/>
                    <p:nvPr/>
                  </p:nvSpPr>
                  <p:spPr>
                    <a:xfrm>
                      <a:off x="4992630" y="2633535"/>
                      <a:ext cx="397467" cy="33268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 baseline="-2500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70" name="TextBox 6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92630" y="2633535"/>
                      <a:ext cx="397467" cy="33268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/>
                    <p:cNvSpPr txBox="1"/>
                    <p:nvPr/>
                  </p:nvSpPr>
                  <p:spPr>
                    <a:xfrm>
                      <a:off x="4341158" y="3255725"/>
                      <a:ext cx="378807" cy="33268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000" i="1" baseline="-2500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71" name="TextBox 7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41158" y="3255725"/>
                      <a:ext cx="378807" cy="33268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4724174" y="4092315"/>
                    <a:ext cx="465192" cy="3929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000" baseline="-25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24174" y="4092315"/>
                    <a:ext cx="465192" cy="39299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3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3176527" y="2538989"/>
                    <a:ext cx="458780" cy="3929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000" baseline="-25000" dirty="0"/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6527" y="2538989"/>
                    <a:ext cx="458780" cy="39299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46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5" name="Oval 24"/>
            <p:cNvSpPr/>
            <p:nvPr/>
          </p:nvSpPr>
          <p:spPr>
            <a:xfrm>
              <a:off x="7583113" y="2886726"/>
              <a:ext cx="348627" cy="348627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528036" y="2842360"/>
                  <a:ext cx="458780" cy="3929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baseline="-2500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 baseline="-250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8036" y="2842360"/>
                  <a:ext cx="458780" cy="392993"/>
                </a:xfrm>
                <a:prstGeom prst="rect">
                  <a:avLst/>
                </a:prstGeom>
                <a:blipFill>
                  <a:blip r:embed="rId8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/>
            <p:cNvSpPr/>
            <p:nvPr/>
          </p:nvSpPr>
          <p:spPr>
            <a:xfrm>
              <a:off x="4934803" y="3651072"/>
              <a:ext cx="338211" cy="3382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881328" y="3580691"/>
                  <a:ext cx="46373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1328" y="3580691"/>
                  <a:ext cx="463734" cy="400110"/>
                </a:xfrm>
                <a:prstGeom prst="rect">
                  <a:avLst/>
                </a:prstGeom>
                <a:blipFill>
                  <a:blip r:embed="rId9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/>
            <p:cNvSpPr/>
            <p:nvPr/>
          </p:nvSpPr>
          <p:spPr>
            <a:xfrm>
              <a:off x="5874977" y="3640656"/>
              <a:ext cx="348627" cy="34862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825111" y="3555651"/>
                  <a:ext cx="436338" cy="3929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0" i="1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000" baseline="-250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5111" y="3555651"/>
                  <a:ext cx="436338" cy="392993"/>
                </a:xfrm>
                <a:prstGeom prst="rect">
                  <a:avLst/>
                </a:prstGeom>
                <a:blipFill>
                  <a:blip r:embed="rId10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Oval 30"/>
            <p:cNvSpPr/>
            <p:nvPr/>
          </p:nvSpPr>
          <p:spPr>
            <a:xfrm>
              <a:off x="6801828" y="3651400"/>
              <a:ext cx="348627" cy="34862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748353" y="3580539"/>
                  <a:ext cx="458780" cy="3929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000" baseline="-250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8353" y="3580539"/>
                  <a:ext cx="458780" cy="392993"/>
                </a:xfrm>
                <a:prstGeom prst="rect">
                  <a:avLst/>
                </a:prstGeom>
                <a:blipFill>
                  <a:blip r:embed="rId11"/>
                  <a:stretch>
                    <a:fillRect l="-2667" b="-1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/>
            <p:cNvCxnSpPr/>
            <p:nvPr/>
          </p:nvCxnSpPr>
          <p:spPr>
            <a:xfrm>
              <a:off x="4404888" y="3176551"/>
              <a:ext cx="596859" cy="5255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7099400" y="3184300"/>
              <a:ext cx="527495" cy="5178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7" idx="6"/>
              <a:endCxn id="29" idx="2"/>
            </p:cNvCxnSpPr>
            <p:nvPr/>
          </p:nvCxnSpPr>
          <p:spPr>
            <a:xfrm flipV="1">
              <a:off x="5273014" y="3814970"/>
              <a:ext cx="601963" cy="52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9" idx="6"/>
              <a:endCxn id="31" idx="2"/>
            </p:cNvCxnSpPr>
            <p:nvPr/>
          </p:nvCxnSpPr>
          <p:spPr>
            <a:xfrm>
              <a:off x="6223604" y="3814970"/>
              <a:ext cx="578224" cy="107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64" idx="7"/>
            </p:cNvCxnSpPr>
            <p:nvPr/>
          </p:nvCxnSpPr>
          <p:spPr>
            <a:xfrm flipV="1">
              <a:off x="4387469" y="3933079"/>
              <a:ext cx="585740" cy="5849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64" idx="6"/>
              <a:endCxn id="29" idx="3"/>
            </p:cNvCxnSpPr>
            <p:nvPr/>
          </p:nvCxnSpPr>
          <p:spPr>
            <a:xfrm flipV="1">
              <a:off x="4438524" y="3938228"/>
              <a:ext cx="1487508" cy="7030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64" idx="6"/>
              <a:endCxn id="31" idx="3"/>
            </p:cNvCxnSpPr>
            <p:nvPr/>
          </p:nvCxnSpPr>
          <p:spPr>
            <a:xfrm flipV="1">
              <a:off x="4438524" y="3948972"/>
              <a:ext cx="2414359" cy="6923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491124" y="3581143"/>
            <a:ext cx="1738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Double articulation node</a:t>
            </a:r>
            <a:endParaRPr lang="en-US" sz="1200" dirty="0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2171628" y="3722336"/>
            <a:ext cx="486904" cy="41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63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>
            <a:spLocks noGrp="1"/>
          </p:cNvSpPr>
          <p:nvPr>
            <p:ph sz="half" idx="2"/>
          </p:nvPr>
        </p:nvSpPr>
        <p:spPr>
          <a:xfrm>
            <a:off x="489164" y="1008966"/>
            <a:ext cx="8235735" cy="1689381"/>
          </a:xfrm>
        </p:spPr>
        <p:txBody>
          <a:bodyPr>
            <a:normAutofit/>
          </a:bodyPr>
          <a:lstStyle/>
          <a:p>
            <a:r>
              <a:rPr lang="en-US" dirty="0"/>
              <a:t>Iterative labelling</a:t>
            </a:r>
          </a:p>
          <a:p>
            <a:pPr lvl="1"/>
            <a:r>
              <a:rPr lang="en-US" dirty="0"/>
              <a:t>Greedily label double-articulation nodes</a:t>
            </a:r>
          </a:p>
          <a:p>
            <a:pPr lvl="1"/>
            <a:r>
              <a:rPr lang="en-US" dirty="0"/>
              <a:t>Solve ACAP labelling (via NWST) </a:t>
            </a:r>
          </a:p>
          <a:p>
            <a:pPr marL="3429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Labelling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33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844942" y="2736619"/>
            <a:ext cx="5524178" cy="1973275"/>
            <a:chOff x="1844942" y="2736619"/>
            <a:chExt cx="5524178" cy="1973275"/>
          </a:xfrm>
        </p:grpSpPr>
        <p:grpSp>
          <p:nvGrpSpPr>
            <p:cNvPr id="3" name="Group 2"/>
            <p:cNvGrpSpPr/>
            <p:nvPr/>
          </p:nvGrpSpPr>
          <p:grpSpPr>
            <a:xfrm>
              <a:off x="1844942" y="2736619"/>
              <a:ext cx="5524178" cy="1973275"/>
              <a:chOff x="2462638" y="2842360"/>
              <a:chExt cx="5524178" cy="1973275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2462638" y="2879132"/>
                <a:ext cx="2032257" cy="1936503"/>
                <a:chOff x="3157109" y="2593382"/>
                <a:chExt cx="2032257" cy="1936503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3157109" y="2593382"/>
                  <a:ext cx="1983598" cy="1936503"/>
                  <a:chOff x="3682922" y="2672511"/>
                  <a:chExt cx="1649347" cy="1610190"/>
                </a:xfrm>
              </p:grpSpPr>
              <p:sp>
                <p:nvSpPr>
                  <p:cNvPr id="60" name="Oval 59"/>
                  <p:cNvSpPr/>
                  <p:nvPr/>
                </p:nvSpPr>
                <p:spPr>
                  <a:xfrm>
                    <a:off x="3744849" y="3992820"/>
                    <a:ext cx="289881" cy="289881"/>
                  </a:xfrm>
                  <a:prstGeom prst="ellipse">
                    <a:avLst/>
                  </a:prstGeom>
                  <a:solidFill>
                    <a:srgbClr val="00FFFF"/>
                  </a:solidFill>
                  <a:ln>
                    <a:solidFill>
                      <a:srgbClr val="00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4200138" y="2672511"/>
                    <a:ext cx="1132131" cy="289881"/>
                  </a:xfrm>
                  <a:prstGeom prst="ellipse">
                    <a:avLst/>
                  </a:prstGeom>
                  <a:solidFill>
                    <a:srgbClr val="FF00FF"/>
                  </a:solidFill>
                  <a:ln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>
                  <a:xfrm>
                    <a:off x="5035976" y="3992820"/>
                    <a:ext cx="289881" cy="289881"/>
                  </a:xfrm>
                  <a:prstGeom prst="ellipse">
                    <a:avLst/>
                  </a:prstGeom>
                  <a:solidFill>
                    <a:srgbClr val="00FFFF"/>
                  </a:solidFill>
                  <a:ln>
                    <a:solidFill>
                      <a:srgbClr val="00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67" name="Straight Connector 66"/>
                  <p:cNvCxnSpPr>
                    <a:stCxn id="60" idx="7"/>
                    <a:endCxn id="61" idx="3"/>
                  </p:cNvCxnSpPr>
                  <p:nvPr/>
                </p:nvCxnSpPr>
                <p:spPr>
                  <a:xfrm flipV="1">
                    <a:off x="3992278" y="2919940"/>
                    <a:ext cx="373657" cy="11153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8" name="TextBox 67"/>
                      <p:cNvSpPr txBox="1"/>
                      <p:nvPr/>
                    </p:nvSpPr>
                    <p:spPr>
                      <a:xfrm>
                        <a:off x="3682922" y="3933369"/>
                        <a:ext cx="402799" cy="33268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 baseline="-2500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68" name="TextBox 6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682922" y="3933369"/>
                        <a:ext cx="402799" cy="332689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69" name="Straight Connector 68"/>
                  <p:cNvCxnSpPr>
                    <a:stCxn id="61" idx="4"/>
                    <a:endCxn id="64" idx="1"/>
                  </p:cNvCxnSpPr>
                  <p:nvPr/>
                </p:nvCxnSpPr>
                <p:spPr>
                  <a:xfrm>
                    <a:off x="4766204" y="2962392"/>
                    <a:ext cx="312224" cy="107288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4724174" y="4092315"/>
                      <a:ext cx="465192" cy="39299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baseline="-2500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US" sz="2000" baseline="-25000" dirty="0"/>
                    </a:p>
                  </p:txBody>
                </p:sp>
              </mc:Choice>
              <mc:Fallback xmlns="">
                <p:sp>
                  <p:nvSpPr>
                    <p:cNvPr id="58" name="TextBox 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24174" y="4092315"/>
                      <a:ext cx="465192" cy="392993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312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5" name="Oval 24"/>
              <p:cNvSpPr/>
              <p:nvPr/>
            </p:nvSpPr>
            <p:spPr>
              <a:xfrm>
                <a:off x="7583113" y="2886726"/>
                <a:ext cx="348627" cy="348627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7528036" y="2842360"/>
                    <a:ext cx="458780" cy="3929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baseline="-2500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000" baseline="-25000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28036" y="2842360"/>
                    <a:ext cx="458780" cy="39299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3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Oval 26"/>
              <p:cNvSpPr/>
              <p:nvPr/>
            </p:nvSpPr>
            <p:spPr>
              <a:xfrm>
                <a:off x="4934803" y="3651072"/>
                <a:ext cx="338211" cy="3382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4881328" y="3580691"/>
                    <a:ext cx="46373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1328" y="3580691"/>
                    <a:ext cx="463734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/>
              <p:cNvSpPr/>
              <p:nvPr/>
            </p:nvSpPr>
            <p:spPr>
              <a:xfrm>
                <a:off x="5874977" y="3640656"/>
                <a:ext cx="348627" cy="34862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5825111" y="3555651"/>
                    <a:ext cx="436338" cy="3929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000" baseline="-25000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25111" y="3555651"/>
                    <a:ext cx="436338" cy="39299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3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Oval 30"/>
              <p:cNvSpPr/>
              <p:nvPr/>
            </p:nvSpPr>
            <p:spPr>
              <a:xfrm>
                <a:off x="6801828" y="3651400"/>
                <a:ext cx="348627" cy="34862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6748353" y="3580539"/>
                    <a:ext cx="458780" cy="3929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b="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000" baseline="-25000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8353" y="3580539"/>
                    <a:ext cx="458780" cy="39299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667" b="-187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Straight Connector 32"/>
              <p:cNvCxnSpPr>
                <a:stCxn id="61" idx="5"/>
              </p:cNvCxnSpPr>
              <p:nvPr/>
            </p:nvCxnSpPr>
            <p:spPr>
              <a:xfrm>
                <a:off x="4246839" y="3176704"/>
                <a:ext cx="754908" cy="52542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7099400" y="3184300"/>
                <a:ext cx="527495" cy="51782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27" idx="6"/>
                <a:endCxn id="29" idx="2"/>
              </p:cNvCxnSpPr>
              <p:nvPr/>
            </p:nvCxnSpPr>
            <p:spPr>
              <a:xfrm flipV="1">
                <a:off x="5273014" y="3814970"/>
                <a:ext cx="601963" cy="52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29" idx="6"/>
                <a:endCxn id="31" idx="2"/>
              </p:cNvCxnSpPr>
              <p:nvPr/>
            </p:nvCxnSpPr>
            <p:spPr>
              <a:xfrm>
                <a:off x="6223604" y="3814970"/>
                <a:ext cx="578224" cy="1074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64" idx="7"/>
              </p:cNvCxnSpPr>
              <p:nvPr/>
            </p:nvCxnSpPr>
            <p:spPr>
              <a:xfrm flipV="1">
                <a:off x="4387469" y="3933079"/>
                <a:ext cx="585740" cy="5849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64" idx="6"/>
                <a:endCxn id="29" idx="3"/>
              </p:cNvCxnSpPr>
              <p:nvPr/>
            </p:nvCxnSpPr>
            <p:spPr>
              <a:xfrm flipV="1">
                <a:off x="4438524" y="3938228"/>
                <a:ext cx="1487508" cy="70309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64" idx="6"/>
                <a:endCxn id="31" idx="3"/>
              </p:cNvCxnSpPr>
              <p:nvPr/>
            </p:nvCxnSpPr>
            <p:spPr>
              <a:xfrm flipV="1">
                <a:off x="4438524" y="3948972"/>
                <a:ext cx="2414359" cy="6923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2606099" y="2740032"/>
                  <a:ext cx="12711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000" baseline="-25000" dirty="0" smtClean="0"/>
                    <a:t> </a:t>
                  </a:r>
                  <a:r>
                    <a:rPr lang="en-US" sz="2000" dirty="0" smtClean="0"/>
                    <a:t>,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endParaRPr lang="en-US" sz="2000" baseline="-250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6099" y="2740032"/>
                  <a:ext cx="1271100" cy="400110"/>
                </a:xfrm>
                <a:prstGeom prst="rect">
                  <a:avLst/>
                </a:prstGeom>
                <a:blipFill>
                  <a:blip r:embed="rId12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2070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>
            <a:spLocks noGrp="1"/>
          </p:cNvSpPr>
          <p:nvPr>
            <p:ph sz="half" idx="2"/>
          </p:nvPr>
        </p:nvSpPr>
        <p:spPr>
          <a:xfrm>
            <a:off x="489164" y="1008966"/>
            <a:ext cx="8235735" cy="1689381"/>
          </a:xfrm>
        </p:spPr>
        <p:txBody>
          <a:bodyPr>
            <a:normAutofit/>
          </a:bodyPr>
          <a:lstStyle/>
          <a:p>
            <a:r>
              <a:rPr lang="en-US" dirty="0"/>
              <a:t>Iterative labelling</a:t>
            </a:r>
          </a:p>
          <a:p>
            <a:pPr lvl="1"/>
            <a:r>
              <a:rPr lang="en-US" dirty="0"/>
              <a:t>Greedily label double-articulation nodes</a:t>
            </a:r>
          </a:p>
          <a:p>
            <a:pPr lvl="1"/>
            <a:r>
              <a:rPr lang="en-US" dirty="0"/>
              <a:t>Solve ACAP labelling (via NWST) </a:t>
            </a:r>
          </a:p>
          <a:p>
            <a:pPr marL="3429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Labelling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672013"/>
            <a:ext cx="2057400" cy="273844"/>
          </a:xfrm>
        </p:spPr>
        <p:txBody>
          <a:bodyPr/>
          <a:lstStyle/>
          <a:p>
            <a:fld id="{62358D21-5013-8541-84E1-8887294C5649}" type="slidenum">
              <a:rPr lang="en-US" smtClean="0"/>
              <a:t>34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844942" y="2736619"/>
            <a:ext cx="5524178" cy="1973275"/>
            <a:chOff x="1844942" y="2736619"/>
            <a:chExt cx="5524178" cy="1973275"/>
          </a:xfrm>
        </p:grpSpPr>
        <p:grpSp>
          <p:nvGrpSpPr>
            <p:cNvPr id="43" name="Group 42"/>
            <p:cNvGrpSpPr/>
            <p:nvPr/>
          </p:nvGrpSpPr>
          <p:grpSpPr>
            <a:xfrm>
              <a:off x="1844942" y="2736619"/>
              <a:ext cx="5524178" cy="1973275"/>
              <a:chOff x="2462638" y="2842360"/>
              <a:chExt cx="5524178" cy="1973275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2462638" y="2879132"/>
                <a:ext cx="2032257" cy="1936503"/>
                <a:chOff x="3157109" y="2593382"/>
                <a:chExt cx="2032257" cy="1936503"/>
              </a:xfrm>
            </p:grpSpPr>
            <p:grpSp>
              <p:nvGrpSpPr>
                <p:cNvPr id="80" name="Group 79"/>
                <p:cNvGrpSpPr/>
                <p:nvPr/>
              </p:nvGrpSpPr>
              <p:grpSpPr>
                <a:xfrm>
                  <a:off x="3157109" y="2593382"/>
                  <a:ext cx="1983598" cy="1936503"/>
                  <a:chOff x="3682922" y="2672511"/>
                  <a:chExt cx="1649347" cy="1610190"/>
                </a:xfrm>
              </p:grpSpPr>
              <p:sp>
                <p:nvSpPr>
                  <p:cNvPr id="82" name="Oval 81"/>
                  <p:cNvSpPr/>
                  <p:nvPr/>
                </p:nvSpPr>
                <p:spPr>
                  <a:xfrm>
                    <a:off x="3744849" y="3992820"/>
                    <a:ext cx="289881" cy="289881"/>
                  </a:xfrm>
                  <a:prstGeom prst="ellipse">
                    <a:avLst/>
                  </a:prstGeom>
                  <a:solidFill>
                    <a:srgbClr val="00FFFF"/>
                  </a:solidFill>
                  <a:ln>
                    <a:solidFill>
                      <a:srgbClr val="00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>
                    <a:off x="4200138" y="2672511"/>
                    <a:ext cx="1132131" cy="289881"/>
                  </a:xfrm>
                  <a:prstGeom prst="ellipse">
                    <a:avLst/>
                  </a:prstGeom>
                  <a:solidFill>
                    <a:srgbClr val="FF00FF"/>
                  </a:solidFill>
                  <a:ln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5035976" y="3992820"/>
                    <a:ext cx="289881" cy="289881"/>
                  </a:xfrm>
                  <a:prstGeom prst="ellipse">
                    <a:avLst/>
                  </a:prstGeom>
                  <a:solidFill>
                    <a:srgbClr val="00FFFF"/>
                  </a:solidFill>
                  <a:ln>
                    <a:solidFill>
                      <a:srgbClr val="00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85" name="Straight Connector 84"/>
                  <p:cNvCxnSpPr>
                    <a:stCxn id="82" idx="7"/>
                    <a:endCxn id="83" idx="3"/>
                  </p:cNvCxnSpPr>
                  <p:nvPr/>
                </p:nvCxnSpPr>
                <p:spPr>
                  <a:xfrm flipV="1">
                    <a:off x="3992278" y="2919940"/>
                    <a:ext cx="373657" cy="11153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6" name="TextBox 85"/>
                      <p:cNvSpPr txBox="1"/>
                      <p:nvPr/>
                    </p:nvSpPr>
                    <p:spPr>
                      <a:xfrm>
                        <a:off x="3682922" y="3933369"/>
                        <a:ext cx="402799" cy="33268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 baseline="-2500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68" name="TextBox 6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682922" y="3933369"/>
                        <a:ext cx="402799" cy="332689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87" name="Straight Connector 86"/>
                  <p:cNvCxnSpPr>
                    <a:stCxn id="83" idx="4"/>
                    <a:endCxn id="84" idx="1"/>
                  </p:cNvCxnSpPr>
                  <p:nvPr/>
                </p:nvCxnSpPr>
                <p:spPr>
                  <a:xfrm>
                    <a:off x="4766204" y="2962392"/>
                    <a:ext cx="312224" cy="107288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TextBox 80"/>
                    <p:cNvSpPr txBox="1"/>
                    <p:nvPr/>
                  </p:nvSpPr>
                  <p:spPr>
                    <a:xfrm>
                      <a:off x="4724174" y="4092315"/>
                      <a:ext cx="465192" cy="39299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baseline="-2500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US" sz="2000" baseline="-25000" dirty="0"/>
                    </a:p>
                  </p:txBody>
                </p:sp>
              </mc:Choice>
              <mc:Fallback xmlns="">
                <p:sp>
                  <p:nvSpPr>
                    <p:cNvPr id="58" name="TextBox 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24174" y="4092315"/>
                      <a:ext cx="465192" cy="392993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312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6" name="Oval 45"/>
              <p:cNvSpPr/>
              <p:nvPr/>
            </p:nvSpPr>
            <p:spPr>
              <a:xfrm>
                <a:off x="7583113" y="2886726"/>
                <a:ext cx="348627" cy="348627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7528036" y="2842360"/>
                    <a:ext cx="458780" cy="3929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baseline="-2500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000" baseline="-25000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28036" y="2842360"/>
                    <a:ext cx="458780" cy="39299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3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Oval 48"/>
              <p:cNvSpPr/>
              <p:nvPr/>
            </p:nvSpPr>
            <p:spPr>
              <a:xfrm>
                <a:off x="4934803" y="3651072"/>
                <a:ext cx="338211" cy="3382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4881328" y="3580691"/>
                    <a:ext cx="46373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1328" y="3580691"/>
                    <a:ext cx="463734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1" name="Oval 50"/>
              <p:cNvSpPr/>
              <p:nvPr/>
            </p:nvSpPr>
            <p:spPr>
              <a:xfrm>
                <a:off x="5874977" y="3640656"/>
                <a:ext cx="348627" cy="34862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5825111" y="3555651"/>
                    <a:ext cx="436338" cy="3929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000" baseline="-25000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25111" y="3555651"/>
                    <a:ext cx="436338" cy="39299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3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4" name="Oval 53"/>
              <p:cNvSpPr/>
              <p:nvPr/>
            </p:nvSpPr>
            <p:spPr>
              <a:xfrm>
                <a:off x="6801828" y="3651400"/>
                <a:ext cx="348627" cy="34862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6748353" y="3580539"/>
                    <a:ext cx="458780" cy="3929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b="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000" baseline="-25000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8353" y="3580539"/>
                    <a:ext cx="458780" cy="39299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667" b="-187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2" name="Straight Connector 71"/>
              <p:cNvCxnSpPr>
                <a:stCxn id="83" idx="5"/>
              </p:cNvCxnSpPr>
              <p:nvPr/>
            </p:nvCxnSpPr>
            <p:spPr>
              <a:xfrm>
                <a:off x="4246839" y="3176704"/>
                <a:ext cx="754908" cy="525423"/>
              </a:xfrm>
              <a:prstGeom prst="line">
                <a:avLst/>
              </a:prstGeom>
              <a:ln w="127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7099400" y="3184300"/>
                <a:ext cx="527495" cy="517827"/>
              </a:xfrm>
              <a:prstGeom prst="line">
                <a:avLst/>
              </a:prstGeom>
              <a:ln w="127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49" idx="6"/>
                <a:endCxn id="51" idx="2"/>
              </p:cNvCxnSpPr>
              <p:nvPr/>
            </p:nvCxnSpPr>
            <p:spPr>
              <a:xfrm flipV="1">
                <a:off x="5273014" y="3814970"/>
                <a:ext cx="601963" cy="5208"/>
              </a:xfrm>
              <a:prstGeom prst="line">
                <a:avLst/>
              </a:prstGeom>
              <a:ln w="127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51" idx="6"/>
                <a:endCxn id="54" idx="2"/>
              </p:cNvCxnSpPr>
              <p:nvPr/>
            </p:nvCxnSpPr>
            <p:spPr>
              <a:xfrm>
                <a:off x="6223604" y="3814970"/>
                <a:ext cx="578224" cy="10744"/>
              </a:xfrm>
              <a:prstGeom prst="line">
                <a:avLst/>
              </a:prstGeom>
              <a:ln w="127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84" idx="7"/>
              </p:cNvCxnSpPr>
              <p:nvPr/>
            </p:nvCxnSpPr>
            <p:spPr>
              <a:xfrm flipV="1">
                <a:off x="4387469" y="3933079"/>
                <a:ext cx="585740" cy="5849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84" idx="6"/>
                <a:endCxn id="51" idx="3"/>
              </p:cNvCxnSpPr>
              <p:nvPr/>
            </p:nvCxnSpPr>
            <p:spPr>
              <a:xfrm flipV="1">
                <a:off x="4438524" y="3938228"/>
                <a:ext cx="1487508" cy="70309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84" idx="6"/>
                <a:endCxn id="54" idx="3"/>
              </p:cNvCxnSpPr>
              <p:nvPr/>
            </p:nvCxnSpPr>
            <p:spPr>
              <a:xfrm flipV="1">
                <a:off x="4438524" y="3948972"/>
                <a:ext cx="2414359" cy="6923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2606099" y="2740032"/>
                  <a:ext cx="12711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000" baseline="-25000" dirty="0" smtClean="0"/>
                    <a:t> </a:t>
                  </a:r>
                  <a:r>
                    <a:rPr lang="en-US" sz="2000" dirty="0" smtClean="0"/>
                    <a:t>,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endParaRPr lang="en-US" sz="2000" baseline="-25000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6099" y="2740032"/>
                  <a:ext cx="1271100" cy="400110"/>
                </a:xfrm>
                <a:prstGeom prst="rect">
                  <a:avLst/>
                </a:prstGeom>
                <a:blipFill>
                  <a:blip r:embed="rId12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3615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>
            <a:spLocks noGrp="1"/>
          </p:cNvSpPr>
          <p:nvPr>
            <p:ph sz="half" idx="2"/>
          </p:nvPr>
        </p:nvSpPr>
        <p:spPr>
          <a:xfrm>
            <a:off x="489164" y="1008966"/>
            <a:ext cx="8235735" cy="1689381"/>
          </a:xfrm>
        </p:spPr>
        <p:txBody>
          <a:bodyPr>
            <a:normAutofit/>
          </a:bodyPr>
          <a:lstStyle/>
          <a:p>
            <a:r>
              <a:rPr lang="en-US" dirty="0"/>
              <a:t>Iterative labelling</a:t>
            </a:r>
          </a:p>
          <a:p>
            <a:pPr lvl="1"/>
            <a:r>
              <a:rPr lang="en-US" dirty="0"/>
              <a:t>Greedily label double-articulation nodes</a:t>
            </a:r>
          </a:p>
          <a:p>
            <a:pPr lvl="1"/>
            <a:r>
              <a:rPr lang="en-US" dirty="0"/>
              <a:t>Solve ACAP labelling (via NWST) </a:t>
            </a:r>
          </a:p>
          <a:p>
            <a:pPr lvl="1"/>
            <a:r>
              <a:rPr lang="en-US" dirty="0"/>
              <a:t>Return the solution if no node has conflicting labels; otherwise greedily label such node, and repeat</a:t>
            </a:r>
          </a:p>
          <a:p>
            <a:pPr marL="3429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Labelling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35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844942" y="2736619"/>
            <a:ext cx="5524178" cy="1973275"/>
            <a:chOff x="1844942" y="2736619"/>
            <a:chExt cx="5524178" cy="1973275"/>
          </a:xfrm>
        </p:grpSpPr>
        <p:grpSp>
          <p:nvGrpSpPr>
            <p:cNvPr id="43" name="Group 42"/>
            <p:cNvGrpSpPr/>
            <p:nvPr/>
          </p:nvGrpSpPr>
          <p:grpSpPr>
            <a:xfrm>
              <a:off x="1844942" y="2736619"/>
              <a:ext cx="5524178" cy="1973275"/>
              <a:chOff x="2462638" y="2842360"/>
              <a:chExt cx="5524178" cy="1973275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2462638" y="2879132"/>
                <a:ext cx="2032257" cy="1936503"/>
                <a:chOff x="3157109" y="2593382"/>
                <a:chExt cx="2032257" cy="1936503"/>
              </a:xfrm>
            </p:grpSpPr>
            <p:grpSp>
              <p:nvGrpSpPr>
                <p:cNvPr id="80" name="Group 79"/>
                <p:cNvGrpSpPr/>
                <p:nvPr/>
              </p:nvGrpSpPr>
              <p:grpSpPr>
                <a:xfrm>
                  <a:off x="3157109" y="2593382"/>
                  <a:ext cx="1983598" cy="1936503"/>
                  <a:chOff x="3682922" y="2672511"/>
                  <a:chExt cx="1649347" cy="1610190"/>
                </a:xfrm>
              </p:grpSpPr>
              <p:sp>
                <p:nvSpPr>
                  <p:cNvPr id="82" name="Oval 81"/>
                  <p:cNvSpPr/>
                  <p:nvPr/>
                </p:nvSpPr>
                <p:spPr>
                  <a:xfrm>
                    <a:off x="3744849" y="3992820"/>
                    <a:ext cx="289881" cy="289881"/>
                  </a:xfrm>
                  <a:prstGeom prst="ellipse">
                    <a:avLst/>
                  </a:prstGeom>
                  <a:solidFill>
                    <a:srgbClr val="00FFFF"/>
                  </a:solidFill>
                  <a:ln>
                    <a:solidFill>
                      <a:srgbClr val="00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>
                    <a:off x="4200138" y="2672511"/>
                    <a:ext cx="1132131" cy="289881"/>
                  </a:xfrm>
                  <a:prstGeom prst="ellipse">
                    <a:avLst/>
                  </a:prstGeom>
                  <a:solidFill>
                    <a:srgbClr val="FF00FF"/>
                  </a:solidFill>
                  <a:ln>
                    <a:solidFill>
                      <a:srgbClr val="FF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5035976" y="3992820"/>
                    <a:ext cx="289881" cy="289881"/>
                  </a:xfrm>
                  <a:prstGeom prst="ellipse">
                    <a:avLst/>
                  </a:prstGeom>
                  <a:solidFill>
                    <a:srgbClr val="00FFFF"/>
                  </a:solidFill>
                  <a:ln>
                    <a:solidFill>
                      <a:srgbClr val="00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85" name="Straight Connector 84"/>
                  <p:cNvCxnSpPr>
                    <a:stCxn id="82" idx="7"/>
                    <a:endCxn id="83" idx="3"/>
                  </p:cNvCxnSpPr>
                  <p:nvPr/>
                </p:nvCxnSpPr>
                <p:spPr>
                  <a:xfrm flipV="1">
                    <a:off x="3992278" y="2919940"/>
                    <a:ext cx="373657" cy="111533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6" name="TextBox 85"/>
                      <p:cNvSpPr txBox="1"/>
                      <p:nvPr/>
                    </p:nvSpPr>
                    <p:spPr>
                      <a:xfrm>
                        <a:off x="3682922" y="3933369"/>
                        <a:ext cx="402799" cy="33268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 baseline="-2500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68" name="TextBox 6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682922" y="3933369"/>
                        <a:ext cx="402799" cy="332689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87" name="Straight Connector 86"/>
                  <p:cNvCxnSpPr>
                    <a:stCxn id="83" idx="4"/>
                    <a:endCxn id="84" idx="1"/>
                  </p:cNvCxnSpPr>
                  <p:nvPr/>
                </p:nvCxnSpPr>
                <p:spPr>
                  <a:xfrm>
                    <a:off x="4766204" y="2962392"/>
                    <a:ext cx="312224" cy="107288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TextBox 80"/>
                    <p:cNvSpPr txBox="1"/>
                    <p:nvPr/>
                  </p:nvSpPr>
                  <p:spPr>
                    <a:xfrm>
                      <a:off x="4724174" y="4092315"/>
                      <a:ext cx="465192" cy="39299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baseline="-2500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US" sz="2000" baseline="-25000" dirty="0"/>
                    </a:p>
                  </p:txBody>
                </p:sp>
              </mc:Choice>
              <mc:Fallback xmlns="">
                <p:sp>
                  <p:nvSpPr>
                    <p:cNvPr id="58" name="TextBox 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24174" y="4092315"/>
                      <a:ext cx="465192" cy="392993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312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6" name="Oval 45"/>
              <p:cNvSpPr/>
              <p:nvPr/>
            </p:nvSpPr>
            <p:spPr>
              <a:xfrm>
                <a:off x="7583113" y="2886726"/>
                <a:ext cx="348627" cy="348627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7528036" y="2842360"/>
                    <a:ext cx="458780" cy="3929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baseline="-2500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000" baseline="-25000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28036" y="2842360"/>
                    <a:ext cx="458780" cy="39299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3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Oval 48"/>
              <p:cNvSpPr/>
              <p:nvPr/>
            </p:nvSpPr>
            <p:spPr>
              <a:xfrm>
                <a:off x="4934803" y="3651072"/>
                <a:ext cx="338211" cy="3382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4881328" y="3580691"/>
                    <a:ext cx="46373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1328" y="3580691"/>
                    <a:ext cx="463734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1" name="Oval 50"/>
              <p:cNvSpPr/>
              <p:nvPr/>
            </p:nvSpPr>
            <p:spPr>
              <a:xfrm>
                <a:off x="5874977" y="3640656"/>
                <a:ext cx="348627" cy="34862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5825111" y="3555651"/>
                    <a:ext cx="436338" cy="3929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000" baseline="-25000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25111" y="3555651"/>
                    <a:ext cx="436338" cy="39299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3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4" name="Oval 53"/>
              <p:cNvSpPr/>
              <p:nvPr/>
            </p:nvSpPr>
            <p:spPr>
              <a:xfrm>
                <a:off x="6801828" y="3651400"/>
                <a:ext cx="348627" cy="34862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6748353" y="3580539"/>
                    <a:ext cx="458780" cy="3929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b="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000" baseline="-25000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8353" y="3580539"/>
                    <a:ext cx="458780" cy="39299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667" b="-187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2" name="Straight Connector 71"/>
              <p:cNvCxnSpPr>
                <a:stCxn id="83" idx="5"/>
              </p:cNvCxnSpPr>
              <p:nvPr/>
            </p:nvCxnSpPr>
            <p:spPr>
              <a:xfrm>
                <a:off x="4246839" y="3176704"/>
                <a:ext cx="754908" cy="525423"/>
              </a:xfrm>
              <a:prstGeom prst="line">
                <a:avLst/>
              </a:prstGeom>
              <a:ln w="127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7099400" y="3184300"/>
                <a:ext cx="527495" cy="517827"/>
              </a:xfrm>
              <a:prstGeom prst="line">
                <a:avLst/>
              </a:prstGeom>
              <a:ln w="127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49" idx="6"/>
                <a:endCxn id="51" idx="2"/>
              </p:cNvCxnSpPr>
              <p:nvPr/>
            </p:nvCxnSpPr>
            <p:spPr>
              <a:xfrm flipV="1">
                <a:off x="5273014" y="3814970"/>
                <a:ext cx="601963" cy="5208"/>
              </a:xfrm>
              <a:prstGeom prst="line">
                <a:avLst/>
              </a:prstGeom>
              <a:ln w="127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51" idx="6"/>
                <a:endCxn id="54" idx="2"/>
              </p:cNvCxnSpPr>
              <p:nvPr/>
            </p:nvCxnSpPr>
            <p:spPr>
              <a:xfrm>
                <a:off x="6223604" y="3814970"/>
                <a:ext cx="578224" cy="10744"/>
              </a:xfrm>
              <a:prstGeom prst="line">
                <a:avLst/>
              </a:prstGeom>
              <a:ln w="127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84" idx="7"/>
              </p:cNvCxnSpPr>
              <p:nvPr/>
            </p:nvCxnSpPr>
            <p:spPr>
              <a:xfrm flipV="1">
                <a:off x="4387469" y="3933079"/>
                <a:ext cx="585740" cy="58498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84" idx="6"/>
                <a:endCxn id="51" idx="3"/>
              </p:cNvCxnSpPr>
              <p:nvPr/>
            </p:nvCxnSpPr>
            <p:spPr>
              <a:xfrm flipV="1">
                <a:off x="4438524" y="3938228"/>
                <a:ext cx="1487508" cy="70309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84" idx="6"/>
                <a:endCxn id="54" idx="3"/>
              </p:cNvCxnSpPr>
              <p:nvPr/>
            </p:nvCxnSpPr>
            <p:spPr>
              <a:xfrm flipV="1">
                <a:off x="4438524" y="3948972"/>
                <a:ext cx="2414359" cy="6923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2606099" y="2740032"/>
                  <a:ext cx="12711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000" baseline="-25000" dirty="0" smtClean="0"/>
                    <a:t> </a:t>
                  </a:r>
                  <a:r>
                    <a:rPr lang="en-US" sz="2000" dirty="0" smtClean="0"/>
                    <a:t>,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endParaRPr lang="en-US" sz="2000" baseline="-25000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6099" y="2740032"/>
                  <a:ext cx="1271100" cy="400110"/>
                </a:xfrm>
                <a:prstGeom prst="rect">
                  <a:avLst/>
                </a:prstGeom>
                <a:blipFill>
                  <a:blip r:embed="rId12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346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9165" y="1008695"/>
            <a:ext cx="8365801" cy="3052690"/>
          </a:xfrm>
        </p:spPr>
        <p:txBody>
          <a:bodyPr/>
          <a:lstStyle/>
          <a:p>
            <a:r>
              <a:rPr lang="en-US" dirty="0" smtClean="0"/>
              <a:t>Input shapes represented as voxels</a:t>
            </a:r>
          </a:p>
          <a:p>
            <a:r>
              <a:rPr lang="en-US" dirty="0"/>
              <a:t>Cuts and fills computed by two different (monotonic) methods: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14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76" y="1927713"/>
            <a:ext cx="2828925" cy="2428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9165" y="1008695"/>
            <a:ext cx="8365801" cy="3052690"/>
          </a:xfrm>
        </p:spPr>
        <p:txBody>
          <a:bodyPr/>
          <a:lstStyle/>
          <a:p>
            <a:r>
              <a:rPr lang="en-US" dirty="0" smtClean="0"/>
              <a:t>Input shapes represented as voxels</a:t>
            </a:r>
          </a:p>
          <a:p>
            <a:r>
              <a:rPr lang="en-US" dirty="0" smtClean="0"/>
              <a:t>Cuts and fills computed by two different (monotonic) methods: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70031" y="4356588"/>
            <a:ext cx="1520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Inflation/deflation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9085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76" y="1927713"/>
            <a:ext cx="2828925" cy="2428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9165" y="1008695"/>
            <a:ext cx="8365801" cy="3052690"/>
          </a:xfrm>
        </p:spPr>
        <p:txBody>
          <a:bodyPr/>
          <a:lstStyle/>
          <a:p>
            <a:r>
              <a:rPr lang="en-US" dirty="0" smtClean="0"/>
              <a:t>Input shapes represented as voxels</a:t>
            </a:r>
          </a:p>
          <a:p>
            <a:r>
              <a:rPr lang="en-US" dirty="0" smtClean="0"/>
              <a:t>Cuts and fills computed by two different (monotonic) methods: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70031" y="4356588"/>
            <a:ext cx="1520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Inflation/deflation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0547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76" y="1927713"/>
            <a:ext cx="2828925" cy="2428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9165" y="1008695"/>
            <a:ext cx="8365801" cy="3052690"/>
          </a:xfrm>
        </p:spPr>
        <p:txBody>
          <a:bodyPr/>
          <a:lstStyle/>
          <a:p>
            <a:r>
              <a:rPr lang="en-US" dirty="0" smtClean="0"/>
              <a:t>Input shapes represented as voxels</a:t>
            </a:r>
          </a:p>
          <a:p>
            <a:r>
              <a:rPr lang="en-US" dirty="0" smtClean="0"/>
              <a:t>Cuts and fills computed by two different (monotonic) methods: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70031" y="4356588"/>
            <a:ext cx="1520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Inflation/deflation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786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9165" y="270540"/>
            <a:ext cx="6511075" cy="654624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4</a:t>
            </a:fld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6" t="7480" r="13088" b="7205"/>
          <a:stretch/>
        </p:blipFill>
        <p:spPr>
          <a:xfrm>
            <a:off x="5714867" y="1122381"/>
            <a:ext cx="2800483" cy="3017520"/>
          </a:xfrm>
          <a:prstGeom prst="rect">
            <a:avLst/>
          </a:prstGeom>
          <a:ln w="57150"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6088485" y="4277835"/>
            <a:ext cx="1990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Point cloud </a:t>
            </a:r>
          </a:p>
          <a:p>
            <a:pPr algn="ctr"/>
            <a:r>
              <a:rPr lang="en-US" sz="1400" dirty="0"/>
              <a:t>(Poisson Reconstruction)</a:t>
            </a:r>
          </a:p>
        </p:txBody>
      </p:sp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1B9979-EB28-CB4D-A0EA-D593429A92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4024" t="2619" r="6514" b="2971"/>
          <a:stretch/>
        </p:blipFill>
        <p:spPr>
          <a:xfrm>
            <a:off x="962846" y="1221996"/>
            <a:ext cx="2052507" cy="29719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8665917-7525-A44E-B98A-F21AC13D37ED}"/>
              </a:ext>
            </a:extLst>
          </p:cNvPr>
          <p:cNvSpPr txBox="1"/>
          <p:nvPr/>
        </p:nvSpPr>
        <p:spPr>
          <a:xfrm>
            <a:off x="1357037" y="4272574"/>
            <a:ext cx="157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CT Scan</a:t>
            </a:r>
          </a:p>
          <a:p>
            <a:pPr algn="ctr"/>
            <a:r>
              <a:rPr lang="en-US" sz="1400" dirty="0"/>
              <a:t>(</a:t>
            </a:r>
            <a:r>
              <a:rPr lang="en-US" sz="1400" dirty="0" err="1"/>
              <a:t>Iso</a:t>
            </a:r>
            <a:r>
              <a:rPr lang="en-US" sz="1400" dirty="0"/>
              <a:t>-surface)</a:t>
            </a:r>
          </a:p>
        </p:txBody>
      </p:sp>
      <p:sp>
        <p:nvSpPr>
          <p:cNvPr id="8" name="Rectangle 7"/>
          <p:cNvSpPr/>
          <p:nvPr/>
        </p:nvSpPr>
        <p:spPr>
          <a:xfrm>
            <a:off x="1921342" y="1782099"/>
            <a:ext cx="290983" cy="8490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68629" y="2934630"/>
            <a:ext cx="909013" cy="10366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15445" y="1857417"/>
            <a:ext cx="2448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Connected Components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3" idx="1"/>
            <a:endCxn id="8" idx="3"/>
          </p:cNvCxnSpPr>
          <p:nvPr/>
        </p:nvCxnSpPr>
        <p:spPr>
          <a:xfrm flipH="1">
            <a:off x="2212325" y="2042083"/>
            <a:ext cx="1103120" cy="1645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3"/>
            <a:endCxn id="9" idx="0"/>
          </p:cNvCxnSpPr>
          <p:nvPr/>
        </p:nvCxnSpPr>
        <p:spPr>
          <a:xfrm>
            <a:off x="5763744" y="2042083"/>
            <a:ext cx="2259392" cy="8925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9035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6"/>
    </mc:Choice>
    <mc:Fallback xmlns="">
      <p:transition spd="slow" advTm="6016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76" y="1927713"/>
            <a:ext cx="2828925" cy="2428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9165" y="1008695"/>
            <a:ext cx="8365801" cy="3052690"/>
          </a:xfrm>
        </p:spPr>
        <p:txBody>
          <a:bodyPr/>
          <a:lstStyle/>
          <a:p>
            <a:r>
              <a:rPr lang="en-US" dirty="0" smtClean="0"/>
              <a:t>Input shapes represented as voxels</a:t>
            </a:r>
          </a:p>
          <a:p>
            <a:r>
              <a:rPr lang="en-US" dirty="0" smtClean="0"/>
              <a:t>Cuts and fills computed by two different (monotonic) methods: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70031" y="4356588"/>
            <a:ext cx="1520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Inflation/deflation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0960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76" y="1927713"/>
            <a:ext cx="2828925" cy="2428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9165" y="1008695"/>
            <a:ext cx="8365801" cy="3052690"/>
          </a:xfrm>
        </p:spPr>
        <p:txBody>
          <a:bodyPr/>
          <a:lstStyle/>
          <a:p>
            <a:r>
              <a:rPr lang="en-US" dirty="0" smtClean="0"/>
              <a:t>Input shapes represented as voxels</a:t>
            </a:r>
          </a:p>
          <a:p>
            <a:r>
              <a:rPr lang="en-US" dirty="0" smtClean="0"/>
              <a:t>Cuts and fills computed by two different (monotonic) methods: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70031" y="4356588"/>
            <a:ext cx="1520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Inflation/deflation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587109" y="4351912"/>
            <a:ext cx="1378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Opening/closing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371" y="1927713"/>
            <a:ext cx="2828925" cy="242887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6598444" y="2778918"/>
            <a:ext cx="71437" cy="88107"/>
          </a:xfrm>
          <a:custGeom>
            <a:avLst/>
            <a:gdLst>
              <a:gd name="connsiteX0" fmla="*/ 71437 w 71437"/>
              <a:gd name="connsiteY0" fmla="*/ 0 h 88107"/>
              <a:gd name="connsiteX1" fmla="*/ 30956 w 71437"/>
              <a:gd name="connsiteY1" fmla="*/ 30957 h 88107"/>
              <a:gd name="connsiteX2" fmla="*/ 0 w 71437"/>
              <a:gd name="connsiteY2" fmla="*/ 42863 h 88107"/>
              <a:gd name="connsiteX3" fmla="*/ 54768 w 71437"/>
              <a:gd name="connsiteY3" fmla="*/ 88107 h 88107"/>
              <a:gd name="connsiteX4" fmla="*/ 71437 w 71437"/>
              <a:gd name="connsiteY4" fmla="*/ 0 h 8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37" h="88107">
                <a:moveTo>
                  <a:pt x="71437" y="0"/>
                </a:moveTo>
                <a:lnTo>
                  <a:pt x="30956" y="30957"/>
                </a:lnTo>
                <a:lnTo>
                  <a:pt x="0" y="42863"/>
                </a:lnTo>
                <a:lnTo>
                  <a:pt x="54768" y="88107"/>
                </a:lnTo>
                <a:lnTo>
                  <a:pt x="71437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V="1">
            <a:off x="6600824" y="3445670"/>
            <a:ext cx="71437" cy="115328"/>
          </a:xfrm>
          <a:custGeom>
            <a:avLst/>
            <a:gdLst>
              <a:gd name="connsiteX0" fmla="*/ 71437 w 71437"/>
              <a:gd name="connsiteY0" fmla="*/ 0 h 88107"/>
              <a:gd name="connsiteX1" fmla="*/ 30956 w 71437"/>
              <a:gd name="connsiteY1" fmla="*/ 30957 h 88107"/>
              <a:gd name="connsiteX2" fmla="*/ 0 w 71437"/>
              <a:gd name="connsiteY2" fmla="*/ 42863 h 88107"/>
              <a:gd name="connsiteX3" fmla="*/ 54768 w 71437"/>
              <a:gd name="connsiteY3" fmla="*/ 88107 h 88107"/>
              <a:gd name="connsiteX4" fmla="*/ 71437 w 71437"/>
              <a:gd name="connsiteY4" fmla="*/ 0 h 8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37" h="88107">
                <a:moveTo>
                  <a:pt x="71437" y="0"/>
                </a:moveTo>
                <a:lnTo>
                  <a:pt x="30956" y="30957"/>
                </a:lnTo>
                <a:lnTo>
                  <a:pt x="0" y="42863"/>
                </a:lnTo>
                <a:lnTo>
                  <a:pt x="54768" y="88107"/>
                </a:lnTo>
                <a:lnTo>
                  <a:pt x="71437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6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93"/>
          <a:stretch/>
        </p:blipFill>
        <p:spPr>
          <a:xfrm>
            <a:off x="4806425" y="1685722"/>
            <a:ext cx="1538082" cy="2464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9165" y="1012806"/>
            <a:ext cx="8355290" cy="478301"/>
          </a:xfrm>
        </p:spPr>
        <p:txBody>
          <a:bodyPr/>
          <a:lstStyle/>
          <a:p>
            <a:r>
              <a:rPr lang="en-US" dirty="0" smtClean="0"/>
              <a:t>Hip </a:t>
            </a:r>
            <a:r>
              <a:rPr lang="en-US" dirty="0"/>
              <a:t>model (inflation/deflation cuts and fills)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4"/>
          <a:stretch/>
        </p:blipFill>
        <p:spPr>
          <a:xfrm>
            <a:off x="2526188" y="1685722"/>
            <a:ext cx="2193387" cy="2464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7" r="4187"/>
          <a:stretch/>
        </p:blipFill>
        <p:spPr>
          <a:xfrm>
            <a:off x="1102920" y="1666267"/>
            <a:ext cx="1492025" cy="25030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350" y="4041456"/>
            <a:ext cx="1164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Components: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33350" y="4266386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Handles: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3350" y="4491316"/>
            <a:ext cx="7988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Cavities: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3350" y="4716246"/>
            <a:ext cx="1340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Geometric cost: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552041" y="1426349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Input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034131" y="1424860"/>
            <a:ext cx="1092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Only Cutting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029613" y="1415334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Only Filling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135393" y="1415334"/>
            <a:ext cx="527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Ours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701314" y="404145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701314" y="426638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700781" y="450081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07470" y="472574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41593" y="404145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441593" y="426638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41060" y="450081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49689" y="472574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756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414868" y="403193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414868" y="425686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14335" y="449129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77811" y="471622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6591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303113" y="425926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02580" y="449369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11209" y="471862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397</a:t>
            </a:r>
            <a:endParaRPr lang="en-US" sz="14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05" y="1690992"/>
            <a:ext cx="2459311" cy="24593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260" y="1685136"/>
            <a:ext cx="2266246" cy="2469929"/>
          </a:xfrm>
          <a:prstGeom prst="rect">
            <a:avLst/>
          </a:prstGeom>
        </p:spPr>
      </p:pic>
      <p:sp>
        <p:nvSpPr>
          <p:cNvPr id="41" name="Oval 40"/>
          <p:cNvSpPr/>
          <p:nvPr/>
        </p:nvSpPr>
        <p:spPr>
          <a:xfrm>
            <a:off x="1767256" y="3182627"/>
            <a:ext cx="163352" cy="174541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20780400">
            <a:off x="1364449" y="3442642"/>
            <a:ext cx="981189" cy="525346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303113" y="403433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5535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9165" y="1012806"/>
            <a:ext cx="8355290" cy="478301"/>
          </a:xfrm>
        </p:spPr>
        <p:txBody>
          <a:bodyPr/>
          <a:lstStyle/>
          <a:p>
            <a:r>
              <a:rPr lang="en-US" dirty="0" smtClean="0"/>
              <a:t>Heart CT Scan (inflation/deflation cuts and fills)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43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3350" y="4041456"/>
            <a:ext cx="1164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Components: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33350" y="4266386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Handles: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3350" y="4491316"/>
            <a:ext cx="7988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Cavities: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3350" y="4716246"/>
            <a:ext cx="1340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Geometric cost: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417720" y="1426349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Input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606773" y="1424860"/>
            <a:ext cx="527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Ours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308510" y="1415334"/>
            <a:ext cx="7144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Greedy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398189" y="1404274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</a:t>
            </a:r>
            <a:r>
              <a:rPr lang="en-US" sz="1400" dirty="0" err="1" smtClean="0"/>
              <a:t>Ju</a:t>
            </a:r>
            <a:r>
              <a:rPr lang="en-US" sz="1400" dirty="0" smtClean="0"/>
              <a:t> 07]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454117" y="404145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56794" y="426638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215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416134" y="450081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13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460273" y="472574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67734" y="403193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7767734" y="425686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67201" y="449129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75830" y="471622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902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3528270" y="403193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3528270" y="425686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3527737" y="449129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09767" y="471622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2738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635966" y="403433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5635966" y="425926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35433" y="449369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47445" y="4718623"/>
            <a:ext cx="466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N/A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61" b="51016"/>
          <a:stretch/>
        </p:blipFill>
        <p:spPr>
          <a:xfrm>
            <a:off x="538643" y="1824630"/>
            <a:ext cx="2124870" cy="20652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9" b="51153"/>
          <a:stretch/>
        </p:blipFill>
        <p:spPr>
          <a:xfrm>
            <a:off x="6876617" y="1830228"/>
            <a:ext cx="2104956" cy="205945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43" r="50126"/>
          <a:stretch/>
        </p:blipFill>
        <p:spPr>
          <a:xfrm>
            <a:off x="2654136" y="1782552"/>
            <a:ext cx="2126424" cy="21273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0" t="49110"/>
          <a:stretch/>
        </p:blipFill>
        <p:spPr>
          <a:xfrm>
            <a:off x="4765307" y="1771492"/>
            <a:ext cx="2111310" cy="21456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84" y="2309557"/>
            <a:ext cx="7735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H</a:t>
            </a:r>
            <a:r>
              <a:rPr lang="en-US" sz="1200" dirty="0" smtClean="0"/>
              <a:t>andles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1479035" y="1685648"/>
            <a:ext cx="97501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Handle</a:t>
            </a:r>
          </a:p>
          <a:p>
            <a:r>
              <a:rPr lang="en-US" sz="1200" dirty="0" smtClean="0"/>
              <a:t>body</a:t>
            </a:r>
            <a:endParaRPr lang="en-US" sz="1200" dirty="0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640362" y="2457560"/>
            <a:ext cx="548862" cy="22273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621506" y="2232630"/>
            <a:ext cx="402763" cy="204899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3399581" y="2457559"/>
            <a:ext cx="126506" cy="143745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090122" y="2674832"/>
            <a:ext cx="114455" cy="162372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1189225" y="2074070"/>
            <a:ext cx="374574" cy="266781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5060156" y="2007983"/>
            <a:ext cx="0" cy="189951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126832" y="2700338"/>
            <a:ext cx="198581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57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8" grpId="0"/>
      <p:bldP spid="4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9165" y="1012806"/>
            <a:ext cx="8355290" cy="478301"/>
          </a:xfrm>
        </p:spPr>
        <p:txBody>
          <a:bodyPr/>
          <a:lstStyle/>
          <a:p>
            <a:r>
              <a:rPr lang="en-US" dirty="0" smtClean="0"/>
              <a:t>Sorghum Panicle CT Scan </a:t>
            </a:r>
            <a:r>
              <a:rPr lang="en-US" dirty="0"/>
              <a:t>(inflation/deflation cuts and fills)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44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97725" y="4272892"/>
            <a:ext cx="1164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Components: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97725" y="4488297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Handles: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197725" y="4713227"/>
            <a:ext cx="7988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Cavities:</a:t>
            </a:r>
            <a:endParaRPr lang="en-US" sz="14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1" r="60916" b="6180"/>
          <a:stretch/>
        </p:blipFill>
        <p:spPr>
          <a:xfrm>
            <a:off x="4628225" y="1429003"/>
            <a:ext cx="1924975" cy="28274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06001" y="1631336"/>
            <a:ext cx="527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Ours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688153" y="4272892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1749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743047" y="449782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871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825210" y="473225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95950" y="426336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22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995950" y="448829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045117" y="472272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77" b="6180"/>
          <a:stretch/>
        </p:blipFill>
        <p:spPr>
          <a:xfrm>
            <a:off x="2361762" y="1429002"/>
            <a:ext cx="1940072" cy="28274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13957" y="1635143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Input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7206648" y="426336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7206648" y="448829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7255815" y="472272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17470" y="4028933"/>
            <a:ext cx="1145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/>
              <a:t>Lower bound</a:t>
            </a:r>
            <a:endParaRPr lang="en-US" sz="1400" u="sng" dirty="0"/>
          </a:p>
        </p:txBody>
      </p:sp>
      <p:sp>
        <p:nvSpPr>
          <p:cNvPr id="61" name="TextBox 60"/>
          <p:cNvSpPr txBox="1"/>
          <p:nvPr/>
        </p:nvSpPr>
        <p:spPr>
          <a:xfrm>
            <a:off x="7051155" y="3046506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/>
              <a:t>Timing</a:t>
            </a:r>
          </a:p>
          <a:p>
            <a:pPr algn="ctr"/>
            <a:r>
              <a:rPr lang="en-US" sz="1400" dirty="0" smtClean="0"/>
              <a:t>5.5 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8770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5" grpId="0"/>
      <p:bldP spid="26" grpId="0"/>
      <p:bldP spid="55" grpId="0"/>
      <p:bldP spid="57" grpId="0"/>
      <p:bldP spid="60" grpId="0"/>
      <p:bldP spid="6" grpId="0"/>
      <p:bldP spid="6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9165" y="1012806"/>
            <a:ext cx="8355290" cy="478301"/>
          </a:xfrm>
        </p:spPr>
        <p:txBody>
          <a:bodyPr/>
          <a:lstStyle/>
          <a:p>
            <a:r>
              <a:rPr lang="en-US" dirty="0" smtClean="0"/>
              <a:t>Corn root CT Scan </a:t>
            </a:r>
            <a:r>
              <a:rPr lang="en-US" dirty="0"/>
              <a:t>(inflation/deflation cuts and fills)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45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90701" y="4265153"/>
            <a:ext cx="1164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Components: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90701" y="4490083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Handles: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190701" y="4715013"/>
            <a:ext cx="7988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Cavities: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556206" y="1358459"/>
            <a:ext cx="527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Ours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544393" y="426515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1958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550646" y="449008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2117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584495" y="472451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158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665399" y="42556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714566" y="448055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714566" y="471499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41540" y="1362552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Input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7348906" y="42556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32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7392346" y="448055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7398073" y="471499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9729" y="4021194"/>
            <a:ext cx="1145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/>
              <a:t>Lower bound</a:t>
            </a:r>
            <a:endParaRPr lang="en-US" sz="1400" u="sng" dirty="0"/>
          </a:p>
        </p:txBody>
      </p:sp>
      <p:sp>
        <p:nvSpPr>
          <p:cNvPr id="61" name="TextBox 60"/>
          <p:cNvSpPr txBox="1"/>
          <p:nvPr/>
        </p:nvSpPr>
        <p:spPr>
          <a:xfrm>
            <a:off x="7198665" y="3038767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/>
              <a:t>Timing</a:t>
            </a:r>
          </a:p>
          <a:p>
            <a:pPr algn="ctr"/>
            <a:r>
              <a:rPr lang="en-US" sz="1400" dirty="0" smtClean="0"/>
              <a:t>35.1 s</a:t>
            </a:r>
            <a:endParaRPr lang="en-US" sz="1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78" y="1637655"/>
            <a:ext cx="2561347" cy="27103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98" y="1618626"/>
            <a:ext cx="2543827" cy="271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5" grpId="0"/>
      <p:bldP spid="26" grpId="0"/>
      <p:bldP spid="55" grpId="0"/>
      <p:bldP spid="57" grpId="0"/>
      <p:bldP spid="60" grpId="0"/>
      <p:bldP spid="6" grpId="0"/>
      <p:bldP spid="6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9165" y="1010888"/>
            <a:ext cx="8573192" cy="3667247"/>
          </a:xfrm>
        </p:spPr>
        <p:txBody>
          <a:bodyPr/>
          <a:lstStyle/>
          <a:p>
            <a:r>
              <a:rPr lang="en-US" dirty="0" smtClean="0"/>
              <a:t>Summary: a global optimization algorithm which attempts to maximally simplify topology, while minimizing geometric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2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9165" y="1010888"/>
            <a:ext cx="8573192" cy="3667247"/>
          </a:xfrm>
        </p:spPr>
        <p:txBody>
          <a:bodyPr/>
          <a:lstStyle/>
          <a:p>
            <a:r>
              <a:rPr lang="en-US" dirty="0" smtClean="0"/>
              <a:t>Summary: a global optimization algorithm which attempts to maximally simplify topology, while minimizing geometric change</a:t>
            </a:r>
          </a:p>
          <a:p>
            <a:r>
              <a:rPr lang="en-US" dirty="0" smtClean="0"/>
              <a:t>Future work:</a:t>
            </a:r>
          </a:p>
          <a:p>
            <a:pPr lvl="1"/>
            <a:r>
              <a:rPr lang="en-US" dirty="0" smtClean="0"/>
              <a:t>Explore more effective and efficient optimization methods</a:t>
            </a:r>
          </a:p>
          <a:p>
            <a:pPr lvl="1"/>
            <a:r>
              <a:rPr lang="en-US" dirty="0" smtClean="0"/>
              <a:t>Compute better cuts and fills</a:t>
            </a:r>
          </a:p>
          <a:p>
            <a:pPr lvl="1"/>
            <a:r>
              <a:rPr lang="en-US" dirty="0" smtClean="0"/>
              <a:t>Allow user control over the target topology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7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9165" y="1010888"/>
            <a:ext cx="8573192" cy="3667247"/>
          </a:xfrm>
        </p:spPr>
        <p:txBody>
          <a:bodyPr/>
          <a:lstStyle/>
          <a:p>
            <a:r>
              <a:rPr lang="en-US" dirty="0" smtClean="0"/>
              <a:t>Summary: a global optimization algorithm which attempts to maximally simplify topology, while minimizing geometric change</a:t>
            </a:r>
          </a:p>
          <a:p>
            <a:r>
              <a:rPr lang="en-US" dirty="0" smtClean="0"/>
              <a:t>Future work:</a:t>
            </a:r>
          </a:p>
          <a:p>
            <a:pPr lvl="1"/>
            <a:r>
              <a:rPr lang="en-US" dirty="0" smtClean="0"/>
              <a:t>Explore more effective and efficient optimization methods</a:t>
            </a:r>
          </a:p>
          <a:p>
            <a:pPr lvl="1"/>
            <a:r>
              <a:rPr lang="en-US" dirty="0" smtClean="0"/>
              <a:t>Compute better cuts and fills</a:t>
            </a:r>
          </a:p>
          <a:p>
            <a:pPr lvl="1"/>
            <a:r>
              <a:rPr lang="en-US" dirty="0" smtClean="0"/>
              <a:t>Allow user control over the target topology</a:t>
            </a:r>
            <a:endParaRPr lang="en-US" dirty="0"/>
          </a:p>
          <a:p>
            <a:r>
              <a:rPr lang="en-US" dirty="0"/>
              <a:t>Website: </a:t>
            </a:r>
            <a:r>
              <a:rPr lang="en-US" dirty="0">
                <a:hlinkClick r:id="rId3"/>
              </a:rPr>
              <a:t>https://danzeng8.github.io/topo-simplifier/</a:t>
            </a:r>
            <a:endParaRPr lang="en-US" dirty="0"/>
          </a:p>
          <a:p>
            <a:pPr lvl="1"/>
            <a:r>
              <a:rPr lang="en-US" dirty="0"/>
              <a:t>Paper, code, examples, discussion</a:t>
            </a:r>
          </a:p>
          <a:p>
            <a:pPr marL="3429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6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9165" y="270540"/>
            <a:ext cx="6511075" cy="654624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5</a:t>
            </a:fld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6" t="7480" r="13088" b="7205"/>
          <a:stretch/>
        </p:blipFill>
        <p:spPr>
          <a:xfrm>
            <a:off x="5714867" y="1122381"/>
            <a:ext cx="2800483" cy="3017520"/>
          </a:xfrm>
          <a:prstGeom prst="rect">
            <a:avLst/>
          </a:prstGeom>
          <a:ln w="57150">
            <a:noFill/>
          </a:ln>
        </p:spPr>
      </p:pic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1B9979-EB28-CB4D-A0EA-D593429A92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4024" t="2619" r="6514" b="2971"/>
          <a:stretch/>
        </p:blipFill>
        <p:spPr>
          <a:xfrm>
            <a:off x="962846" y="1221996"/>
            <a:ext cx="2052507" cy="29719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21342" y="1782099"/>
            <a:ext cx="290983" cy="8490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68629" y="2934630"/>
            <a:ext cx="909013" cy="10366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15445" y="1857417"/>
            <a:ext cx="2448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Connected Components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3" idx="1"/>
            <a:endCxn id="8" idx="3"/>
          </p:cNvCxnSpPr>
          <p:nvPr/>
        </p:nvCxnSpPr>
        <p:spPr>
          <a:xfrm flipH="1">
            <a:off x="2212325" y="2042083"/>
            <a:ext cx="1103120" cy="1645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3"/>
            <a:endCxn id="9" idx="0"/>
          </p:cNvCxnSpPr>
          <p:nvPr/>
        </p:nvCxnSpPr>
        <p:spPr>
          <a:xfrm>
            <a:off x="5763744" y="2042083"/>
            <a:ext cx="2259392" cy="8925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82239" y="263529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Handles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737114" y="2647487"/>
            <a:ext cx="993819" cy="9645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32" idx="3"/>
            <a:endCxn id="41" idx="1"/>
          </p:cNvCxnSpPr>
          <p:nvPr/>
        </p:nvCxnSpPr>
        <p:spPr>
          <a:xfrm>
            <a:off x="4823522" y="2819964"/>
            <a:ext cx="913592" cy="3097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1"/>
            <a:endCxn id="45" idx="3"/>
          </p:cNvCxnSpPr>
          <p:nvPr/>
        </p:nvCxnSpPr>
        <p:spPr>
          <a:xfrm flipH="1">
            <a:off x="2764487" y="2819964"/>
            <a:ext cx="1117752" cy="114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871230" y="2678015"/>
            <a:ext cx="893257" cy="5132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88485" y="4277835"/>
            <a:ext cx="1990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Point cloud </a:t>
            </a:r>
          </a:p>
          <a:p>
            <a:pPr algn="ctr"/>
            <a:r>
              <a:rPr lang="en-US" sz="1400" dirty="0"/>
              <a:t>(Poisson Reconstruction)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665917-7525-A44E-B98A-F21AC13D37ED}"/>
              </a:ext>
            </a:extLst>
          </p:cNvPr>
          <p:cNvSpPr txBox="1"/>
          <p:nvPr/>
        </p:nvSpPr>
        <p:spPr>
          <a:xfrm>
            <a:off x="1357037" y="4272574"/>
            <a:ext cx="157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CT Scan</a:t>
            </a:r>
          </a:p>
          <a:p>
            <a:pPr algn="ctr"/>
            <a:r>
              <a:rPr lang="en-US" sz="1400" dirty="0"/>
              <a:t>(</a:t>
            </a:r>
            <a:r>
              <a:rPr lang="en-US" sz="1400" dirty="0" err="1"/>
              <a:t>Iso</a:t>
            </a:r>
            <a:r>
              <a:rPr lang="en-US" sz="1400" dirty="0"/>
              <a:t>-surface)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335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6"/>
    </mc:Choice>
    <mc:Fallback xmlns="">
      <p:transition spd="slow" advTm="601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9165" y="270540"/>
            <a:ext cx="6511075" cy="654624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6</a:t>
            </a:fld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6" t="7480" r="13088" b="7205"/>
          <a:stretch/>
        </p:blipFill>
        <p:spPr>
          <a:xfrm>
            <a:off x="5714867" y="1122381"/>
            <a:ext cx="2800483" cy="3017520"/>
          </a:xfrm>
          <a:prstGeom prst="rect">
            <a:avLst/>
          </a:prstGeom>
          <a:ln w="57150">
            <a:noFill/>
          </a:ln>
        </p:spPr>
      </p:pic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1B9979-EB28-CB4D-A0EA-D593429A92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4024" t="2619" r="6514" b="2971"/>
          <a:stretch/>
        </p:blipFill>
        <p:spPr>
          <a:xfrm>
            <a:off x="962846" y="1221996"/>
            <a:ext cx="2052507" cy="29719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21342" y="1782099"/>
            <a:ext cx="290983" cy="8490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68629" y="2934630"/>
            <a:ext cx="909013" cy="10366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15445" y="1857417"/>
            <a:ext cx="2448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Connected Components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3" idx="1"/>
            <a:endCxn id="8" idx="3"/>
          </p:cNvCxnSpPr>
          <p:nvPr/>
        </p:nvCxnSpPr>
        <p:spPr>
          <a:xfrm flipH="1">
            <a:off x="2212325" y="2042083"/>
            <a:ext cx="1103120" cy="1645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3"/>
            <a:endCxn id="9" idx="0"/>
          </p:cNvCxnSpPr>
          <p:nvPr/>
        </p:nvCxnSpPr>
        <p:spPr>
          <a:xfrm>
            <a:off x="5763744" y="2042083"/>
            <a:ext cx="2259392" cy="8925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82239" y="263529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Handles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737114" y="2647487"/>
            <a:ext cx="993819" cy="9645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32" idx="3"/>
            <a:endCxn id="41" idx="1"/>
          </p:cNvCxnSpPr>
          <p:nvPr/>
        </p:nvCxnSpPr>
        <p:spPr>
          <a:xfrm>
            <a:off x="4823522" y="2819964"/>
            <a:ext cx="913592" cy="3097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1"/>
            <a:endCxn id="45" idx="3"/>
          </p:cNvCxnSpPr>
          <p:nvPr/>
        </p:nvCxnSpPr>
        <p:spPr>
          <a:xfrm flipH="1">
            <a:off x="2764487" y="2819964"/>
            <a:ext cx="1117752" cy="114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871230" y="2678015"/>
            <a:ext cx="893257" cy="5132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906698" y="3413179"/>
            <a:ext cx="90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Cavities</a:t>
            </a: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726" y="3782511"/>
            <a:ext cx="1160307" cy="11236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88485" y="4277835"/>
            <a:ext cx="1990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Point cloud </a:t>
            </a:r>
          </a:p>
          <a:p>
            <a:pPr algn="ctr"/>
            <a:r>
              <a:rPr lang="en-US" sz="1400" dirty="0"/>
              <a:t>(Poisson Reconstruction)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665917-7525-A44E-B98A-F21AC13D37ED}"/>
              </a:ext>
            </a:extLst>
          </p:cNvPr>
          <p:cNvSpPr txBox="1"/>
          <p:nvPr/>
        </p:nvSpPr>
        <p:spPr>
          <a:xfrm>
            <a:off x="1357037" y="4272574"/>
            <a:ext cx="157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CT Scan</a:t>
            </a:r>
          </a:p>
          <a:p>
            <a:pPr algn="ctr"/>
            <a:r>
              <a:rPr lang="en-US" sz="1400" dirty="0"/>
              <a:t>(</a:t>
            </a:r>
            <a:r>
              <a:rPr lang="en-US" sz="1400" dirty="0" err="1"/>
              <a:t>Iso</a:t>
            </a:r>
            <a:r>
              <a:rPr lang="en-US" sz="1400" dirty="0"/>
              <a:t>-surface)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77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6"/>
    </mc:Choice>
    <mc:Fallback xmlns="">
      <p:transition spd="slow" advTm="601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" t="3698" r="5697" b="3768"/>
          <a:stretch/>
        </p:blipFill>
        <p:spPr>
          <a:xfrm>
            <a:off x="6468710" y="1634279"/>
            <a:ext cx="1047885" cy="10397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16108" y="1116862"/>
            <a:ext cx="753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Cavity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102" y="1631612"/>
            <a:ext cx="1300344" cy="101693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204360A-F6AB-CA47-9358-63A2E145CCFF}"/>
              </a:ext>
            </a:extLst>
          </p:cNvPr>
          <p:cNvSpPr txBox="1"/>
          <p:nvPr/>
        </p:nvSpPr>
        <p:spPr>
          <a:xfrm>
            <a:off x="4497929" y="1116862"/>
            <a:ext cx="108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Handle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95" y="1677088"/>
            <a:ext cx="1140302" cy="99693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412868" y="1168045"/>
            <a:ext cx="3045957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/>
              <a:t>Connected Components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337" y="2972854"/>
            <a:ext cx="1024540" cy="5887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50" y="2837541"/>
            <a:ext cx="1270504" cy="9801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719" y="2779839"/>
            <a:ext cx="1057510" cy="103780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5313" y="2972854"/>
            <a:ext cx="1110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Cutting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3309" y="4106581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Filling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836" y="3948859"/>
            <a:ext cx="1011041" cy="87245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03" y="3922202"/>
            <a:ext cx="1255842" cy="9883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10" y="3942139"/>
            <a:ext cx="1042869" cy="101399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89165" y="270540"/>
            <a:ext cx="6511075" cy="654624"/>
          </a:xfrm>
        </p:spPr>
        <p:txBody>
          <a:bodyPr/>
          <a:lstStyle/>
          <a:p>
            <a:r>
              <a:rPr lang="en-US" dirty="0"/>
              <a:t>Cutting and Filling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4757533"/>
            <a:ext cx="2057400" cy="273844"/>
          </a:xfrm>
        </p:spPr>
        <p:txBody>
          <a:bodyPr/>
          <a:lstStyle/>
          <a:p>
            <a:fld id="{62358D21-5013-8541-84E1-8887294C56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6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9165" y="1008742"/>
            <a:ext cx="8466730" cy="3696608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Monotonic</a:t>
            </a:r>
            <a:r>
              <a:rPr lang="en-US" sz="2200" dirty="0"/>
              <a:t> methods: only cutting, or only filling</a:t>
            </a:r>
          </a:p>
          <a:p>
            <a:pPr lvl="1"/>
            <a:r>
              <a:rPr lang="en-US" sz="1400" dirty="0"/>
              <a:t>[Chen et al. 2006], [Shattuck et al. 2001], [Han et al. 2002], [Zhou et al. 2007], [</a:t>
            </a:r>
            <a:r>
              <a:rPr lang="en-US" sz="1400" dirty="0" err="1"/>
              <a:t>Nooruddin</a:t>
            </a:r>
            <a:r>
              <a:rPr lang="en-US" sz="1400" dirty="0"/>
              <a:t> et al. 2003]</a:t>
            </a:r>
            <a:r>
              <a:rPr lang="en-US" dirty="0"/>
              <a:t> [</a:t>
            </a:r>
            <a:r>
              <a:rPr lang="en-US" sz="1400" dirty="0"/>
              <a:t>Bischoff et al. 2002], [</a:t>
            </a:r>
            <a:r>
              <a:rPr lang="en-US" sz="1400" dirty="0" err="1"/>
              <a:t>Kriegeskorte</a:t>
            </a:r>
            <a:r>
              <a:rPr lang="en-US" sz="1400" dirty="0"/>
              <a:t> et al. 2001], [</a:t>
            </a:r>
            <a:r>
              <a:rPr lang="en-US" sz="1400" dirty="0" err="1"/>
              <a:t>Sczymzak</a:t>
            </a:r>
            <a:r>
              <a:rPr lang="en-US" sz="1400" dirty="0"/>
              <a:t> et al. 2003], [Chambers et al. 2018]</a:t>
            </a:r>
          </a:p>
          <a:p>
            <a:pPr lvl="1"/>
            <a:r>
              <a:rPr lang="en-US" dirty="0" smtClean="0"/>
              <a:t>Result </a:t>
            </a:r>
            <a:r>
              <a:rPr lang="en-US" dirty="0"/>
              <a:t>in very large geometric changes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8</a:t>
            </a:fld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811099" y="4575522"/>
            <a:ext cx="5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Input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309315" y="4501318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Monotonic</a:t>
            </a:r>
          </a:p>
          <a:p>
            <a:pPr algn="ctr"/>
            <a:r>
              <a:rPr lang="en-US" sz="1200" dirty="0"/>
              <a:t>(filling only)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851824" y="4498579"/>
            <a:ext cx="1012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Monotonic</a:t>
            </a:r>
          </a:p>
          <a:p>
            <a:pPr algn="ctr"/>
            <a:r>
              <a:rPr lang="en-US" sz="1200" dirty="0"/>
              <a:t>(cutting only)</a:t>
            </a:r>
          </a:p>
        </p:txBody>
      </p:sp>
      <p:pic>
        <p:nvPicPr>
          <p:cNvPr id="57" name="Picture 5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1B9979-EB28-CB4D-A0EA-D593429A92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1955" t="4476" r="10150" b="8236"/>
          <a:stretch/>
        </p:blipFill>
        <p:spPr>
          <a:xfrm>
            <a:off x="412250" y="2295427"/>
            <a:ext cx="1400800" cy="215381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2C14797-6E81-C040-8FAC-D7730B891F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99" y="2244379"/>
            <a:ext cx="1619335" cy="223092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99" y="2421440"/>
            <a:ext cx="1492187" cy="2120295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2688751" y="3406628"/>
            <a:ext cx="656024" cy="3619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281477" y="2746421"/>
            <a:ext cx="218630" cy="6215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029580" y="4247920"/>
            <a:ext cx="465749" cy="2434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5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61" grpId="0" animBg="1"/>
      <p:bldP spid="62" grpId="0" animBg="1"/>
      <p:bldP spid="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9165" y="1008741"/>
            <a:ext cx="8466730" cy="3725184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Non-Monotonic</a:t>
            </a:r>
            <a:r>
              <a:rPr lang="en-US" dirty="0"/>
              <a:t> methods: both cutting and filling</a:t>
            </a:r>
          </a:p>
          <a:p>
            <a:pPr lvl="1">
              <a:tabLst>
                <a:tab pos="514350" algn="l"/>
              </a:tabLst>
            </a:pPr>
            <a:r>
              <a:rPr lang="en-US" sz="1400" dirty="0"/>
              <a:t>[Wood et al. 2004], [</a:t>
            </a:r>
            <a:r>
              <a:rPr lang="en-US" sz="1400" dirty="0" err="1"/>
              <a:t>Kriegeskorte</a:t>
            </a:r>
            <a:r>
              <a:rPr lang="en-US" sz="1400" dirty="0"/>
              <a:t> and Goebel 2001], [</a:t>
            </a:r>
            <a:r>
              <a:rPr lang="en-US" sz="1400" dirty="0" err="1"/>
              <a:t>Ségonne</a:t>
            </a:r>
            <a:r>
              <a:rPr lang="en-US" sz="1400" dirty="0"/>
              <a:t> et al. 2007], [Ju et al. 2007]</a:t>
            </a:r>
          </a:p>
          <a:p>
            <a:pPr lvl="1"/>
            <a:r>
              <a:rPr lang="en-US" dirty="0"/>
              <a:t>Existing methods apply greedy heuristics and can still result in excessive changes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58D21-5013-8541-84E1-8887294C5649}" type="slidenum">
              <a:rPr lang="en-US" smtClean="0"/>
              <a:t>9</a:t>
            </a:fld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11099" y="4575522"/>
            <a:ext cx="5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Input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309315" y="4501318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Monotonic</a:t>
            </a:r>
          </a:p>
          <a:p>
            <a:pPr algn="ctr"/>
            <a:r>
              <a:rPr lang="en-US" sz="1200" dirty="0"/>
              <a:t>(filling only)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51824" y="4498579"/>
            <a:ext cx="1012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Monotonic</a:t>
            </a:r>
          </a:p>
          <a:p>
            <a:pPr algn="ctr"/>
            <a:r>
              <a:rPr lang="en-US" sz="1200" dirty="0"/>
              <a:t>(cutting only)</a:t>
            </a:r>
          </a:p>
        </p:txBody>
      </p:sp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1B9979-EB28-CB4D-A0EA-D593429A92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1955" t="4476" r="10150" b="8236"/>
          <a:stretch/>
        </p:blipFill>
        <p:spPr>
          <a:xfrm>
            <a:off x="412250" y="2295427"/>
            <a:ext cx="1400800" cy="215381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2C14797-6E81-C040-8FAC-D7730B891F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99" y="2244379"/>
            <a:ext cx="1619335" cy="223092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C5E5C00-0FD3-9B45-8CD4-86F77C91FB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688" y="2432129"/>
            <a:ext cx="1487573" cy="205194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99" y="2421440"/>
            <a:ext cx="1492187" cy="2120295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688751" y="3406628"/>
            <a:ext cx="656024" cy="3619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281477" y="2746421"/>
            <a:ext cx="218630" cy="6215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636032" y="4247920"/>
            <a:ext cx="465749" cy="243430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029580" y="4247920"/>
            <a:ext cx="465749" cy="2434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887929" y="2770236"/>
            <a:ext cx="218630" cy="6215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425396" y="4498579"/>
            <a:ext cx="1172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Non-monotonic</a:t>
            </a:r>
            <a:endParaRPr lang="en-US" sz="1200" dirty="0"/>
          </a:p>
        </p:txBody>
      </p:sp>
      <p:sp>
        <p:nvSpPr>
          <p:cNvPr id="58" name="Rectangle 57"/>
          <p:cNvSpPr/>
          <p:nvPr/>
        </p:nvSpPr>
        <p:spPr>
          <a:xfrm>
            <a:off x="5853113" y="3413708"/>
            <a:ext cx="678232" cy="364351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6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7" grpId="0"/>
      <p:bldP spid="5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17331A9ACDE04E9A1939199952CD9E" ma:contentTypeVersion="12" ma:contentTypeDescription="Create a new document." ma:contentTypeScope="" ma:versionID="fbfbce674b57a2fda1fdf275578bc4c9">
  <xsd:schema xmlns:xsd="http://www.w3.org/2001/XMLSchema" xmlns:xs="http://www.w3.org/2001/XMLSchema" xmlns:p="http://schemas.microsoft.com/office/2006/metadata/properties" xmlns:ns2="1b4776ee-0c02-4645-88f0-0e957426af7a" xmlns:ns3="3fa00244-56bb-4583-b348-6dccedf0da9f" targetNamespace="http://schemas.microsoft.com/office/2006/metadata/properties" ma:root="true" ma:fieldsID="4eb6ee5f7c35b6eff8acc521f8a53fc9" ns2:_="" ns3:_="">
    <xsd:import namespace="1b4776ee-0c02-4645-88f0-0e957426af7a"/>
    <xsd:import namespace="3fa00244-56bb-4583-b348-6dccedf0da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4776ee-0c02-4645-88f0-0e957426af7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a00244-56bb-4583-b348-6dccedf0da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17F0F2-BB08-4A38-A53F-D200254C65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8A9D16-239B-4600-AB16-65E0CCD73C23}">
  <ds:schemaRefs>
    <ds:schemaRef ds:uri="http://purl.org/dc/terms/"/>
    <ds:schemaRef ds:uri="http://schemas.openxmlformats.org/package/2006/metadata/core-properties"/>
    <ds:schemaRef ds:uri="3fa00244-56bb-4583-b348-6dccedf0da9f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1b4776ee-0c02-4645-88f0-0e957426af7a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8E0B9CE-6C94-494F-BBE9-D0EEBFEAC8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4776ee-0c02-4645-88f0-0e957426af7a"/>
    <ds:schemaRef ds:uri="3fa00244-56bb-4583-b348-6dccedf0da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29342</TotalTime>
  <Words>2042</Words>
  <Application>Microsoft Office PowerPoint</Application>
  <PresentationFormat>On-screen Show (16:9)</PresentationFormat>
  <Paragraphs>640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</vt:lpstr>
      <vt:lpstr>Calibri</vt:lpstr>
      <vt:lpstr>Calibri Light</vt:lpstr>
      <vt:lpstr>Cambria Math</vt:lpstr>
      <vt:lpstr>Jost* 200 Thin</vt:lpstr>
      <vt:lpstr>Jost* 600 Semi</vt:lpstr>
      <vt:lpstr>Jost* 800 Heavy</vt:lpstr>
      <vt:lpstr>Verdana</vt:lpstr>
      <vt:lpstr>Office Theme</vt:lpstr>
      <vt:lpstr>1_Office Theme</vt:lpstr>
      <vt:lpstr>To cut or to fill: a global optimization approach to topological simplification</vt:lpstr>
      <vt:lpstr>Motivation</vt:lpstr>
      <vt:lpstr>Motivation</vt:lpstr>
      <vt:lpstr>Motivation</vt:lpstr>
      <vt:lpstr>Motivation</vt:lpstr>
      <vt:lpstr>Motivation</vt:lpstr>
      <vt:lpstr>Cutting and Filling</vt:lpstr>
      <vt:lpstr>Related works</vt:lpstr>
      <vt:lpstr>Related works</vt:lpstr>
      <vt:lpstr>Contributions</vt:lpstr>
      <vt:lpstr>Input</vt:lpstr>
      <vt:lpstr>Goal</vt:lpstr>
      <vt:lpstr>Graph formulation</vt:lpstr>
      <vt:lpstr>Graph formulation</vt:lpstr>
      <vt:lpstr>Graph formulation</vt:lpstr>
      <vt:lpstr>Graph formulation</vt:lpstr>
      <vt:lpstr>Graph Labelling</vt:lpstr>
      <vt:lpstr>Graph Labelling</vt:lpstr>
      <vt:lpstr>Graph Labelling</vt:lpstr>
      <vt:lpstr>Graph Labelling</vt:lpstr>
      <vt:lpstr>Graph Labelling</vt:lpstr>
      <vt:lpstr>Graph Labelling</vt:lpstr>
      <vt:lpstr>Graph Labelling</vt:lpstr>
      <vt:lpstr>Graph Labelling</vt:lpstr>
      <vt:lpstr>Graph Labelling</vt:lpstr>
      <vt:lpstr>Graph Labelling</vt:lpstr>
      <vt:lpstr>Graph Labelling</vt:lpstr>
      <vt:lpstr>Graph Labelling</vt:lpstr>
      <vt:lpstr>Graph Labelling</vt:lpstr>
      <vt:lpstr>Graph Labelling</vt:lpstr>
      <vt:lpstr>Graph Labelling</vt:lpstr>
      <vt:lpstr>Graph Labelling</vt:lpstr>
      <vt:lpstr>Graph Labelling</vt:lpstr>
      <vt:lpstr>Graph Labelling</vt:lpstr>
      <vt:lpstr>Graph Labelling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Conclusion</vt:lpstr>
      <vt:lpstr>Conclusion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Chan</dc:creator>
  <cp:lastModifiedBy>Dan Zeng</cp:lastModifiedBy>
  <cp:revision>842</cp:revision>
  <dcterms:created xsi:type="dcterms:W3CDTF">2019-11-06T06:12:49Z</dcterms:created>
  <dcterms:modified xsi:type="dcterms:W3CDTF">2020-10-28T01:05:20Z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0x0101003417331A9ACDE04E9A1939199952CD9E</vt:lpwstr>
  </property>
</Properties>
</file>